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6"/>
  </p:notesMasterIdLst>
  <p:handoutMasterIdLst>
    <p:handoutMasterId r:id="rId27"/>
  </p:handoutMasterIdLst>
  <p:sldIdLst>
    <p:sldId id="279" r:id="rId5"/>
    <p:sldId id="297" r:id="rId6"/>
    <p:sldId id="304" r:id="rId7"/>
    <p:sldId id="273" r:id="rId8"/>
    <p:sldId id="282" r:id="rId9"/>
    <p:sldId id="283" r:id="rId10"/>
    <p:sldId id="284" r:id="rId11"/>
    <p:sldId id="285" r:id="rId12"/>
    <p:sldId id="286" r:id="rId13"/>
    <p:sldId id="287" r:id="rId14"/>
    <p:sldId id="288" r:id="rId15"/>
    <p:sldId id="289" r:id="rId16"/>
    <p:sldId id="290" r:id="rId17"/>
    <p:sldId id="303" r:id="rId18"/>
    <p:sldId id="305" r:id="rId19"/>
    <p:sldId id="302" r:id="rId20"/>
    <p:sldId id="306" r:id="rId21"/>
    <p:sldId id="295" r:id="rId22"/>
    <p:sldId id="296" r:id="rId23"/>
    <p:sldId id="300" r:id="rId24"/>
    <p:sldId id="268" r:id="rId25"/>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C375E7-4672-4653-85B2-0A4583879AA6}">
          <p14:sldIdLst>
            <p14:sldId id="279"/>
            <p14:sldId id="297"/>
            <p14:sldId id="304"/>
            <p14:sldId id="273"/>
            <p14:sldId id="282"/>
            <p14:sldId id="283"/>
            <p14:sldId id="284"/>
            <p14:sldId id="285"/>
            <p14:sldId id="286"/>
            <p14:sldId id="287"/>
            <p14:sldId id="288"/>
            <p14:sldId id="289"/>
            <p14:sldId id="290"/>
            <p14:sldId id="303"/>
            <p14:sldId id="305"/>
            <p14:sldId id="302"/>
            <p14:sldId id="306"/>
            <p14:sldId id="295"/>
            <p14:sldId id="296"/>
            <p14:sldId id="300"/>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192D"/>
    <a:srgbClr val="FFFFFF"/>
    <a:srgbClr val="EFF1F3"/>
    <a:srgbClr val="F2F2F2"/>
    <a:srgbClr val="004568"/>
    <a:srgbClr val="FCCDB6"/>
    <a:srgbClr val="D9D9D9"/>
    <a:srgbClr val="0074AF"/>
    <a:srgbClr val="00B0F0"/>
    <a:srgbClr val="6EA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03D78-C6FA-4FD5-B469-B3135C6CAEFC}" v="20" dt="2021-02-03T13:17:32.244"/>
    <p1510:client id="{C17724EE-DCA0-6A06-323D-D8DDB26B798A}" v="168" dt="2021-02-03T12:09:45.817"/>
    <p1510:client id="{E7C63CB5-D24D-A0D8-6E72-BDF5FF989FDE}" v="26" dt="2021-02-03T11:33:44.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5545" autoAdjust="0"/>
  </p:normalViewPr>
  <p:slideViewPr>
    <p:cSldViewPr snapToGrid="0">
      <p:cViewPr varScale="1">
        <p:scale>
          <a:sx n="124" d="100"/>
          <a:sy n="124" d="100"/>
        </p:scale>
        <p:origin x="156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2" d="100"/>
        <a:sy n="82" d="100"/>
      </p:scale>
      <p:origin x="0" y="-82"/>
    </p:cViewPr>
  </p:sorterViewPr>
  <p:notesViewPr>
    <p:cSldViewPr snapToGrid="0">
      <p:cViewPr varScale="1">
        <p:scale>
          <a:sx n="73" d="100"/>
          <a:sy n="73" d="100"/>
        </p:scale>
        <p:origin x="583"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408694106796"/>
          <c:y val="0.1014273388207724"/>
          <c:w val="0.79717182611786463"/>
          <c:h val="0.79714593516062771"/>
        </c:manualLayout>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2"/>
              </a:solidFill>
              <a:ln w="19050">
                <a:noFill/>
              </a:ln>
              <a:effectLst/>
            </c:spPr>
            <c:extLst>
              <c:ext xmlns:c16="http://schemas.microsoft.com/office/drawing/2014/chart" uri="{C3380CC4-5D6E-409C-BE32-E72D297353CC}">
                <c16:uniqueId val="{00000003-0192-49DD-8439-5B1F547118EF}"/>
              </c:ext>
            </c:extLst>
          </c:dPt>
          <c:dPt>
            <c:idx val="1"/>
            <c:bubble3D val="0"/>
            <c:spPr>
              <a:noFill/>
              <a:ln w="19050">
                <a:noFill/>
              </a:ln>
              <a:effectLst/>
            </c:spPr>
            <c:extLst>
              <c:ext xmlns:c16="http://schemas.microsoft.com/office/drawing/2014/chart" uri="{C3380CC4-5D6E-409C-BE32-E72D297353CC}">
                <c16:uniqueId val="{00000002-0192-49DD-8439-5B1F547118EF}"/>
              </c:ext>
            </c:extLst>
          </c:dPt>
          <c:dLbls>
            <c:dLbl>
              <c:idx val="0"/>
              <c:layout>
                <c:manualLayout>
                  <c:x val="-0.33761847477398738"/>
                  <c:y val="0.15522490344616863"/>
                </c:manualLayout>
              </c:layout>
              <c:tx>
                <c:rich>
                  <a:bodyPr rot="0" spcFirstLastPara="1" vertOverflow="ellipsis" vert="horz" wrap="none" lIns="0" tIns="0" rIns="0" bIns="182880" anchor="ctr" anchorCtr="1">
                    <a:noAutofit/>
                  </a:bodyPr>
                  <a:lstStyle/>
                  <a:p>
                    <a:pPr>
                      <a:defRPr lang="en-US" sz="3200" b="0" i="0" u="none" strike="noStrike" kern="1200" spc="-150" baseline="0">
                        <a:solidFill>
                          <a:schemeClr val="accent2"/>
                        </a:solidFill>
                        <a:latin typeface="+mn-lt"/>
                        <a:ea typeface="+mn-ea"/>
                        <a:cs typeface="+mn-cs"/>
                      </a:defRPr>
                    </a:pPr>
                    <a:r>
                      <a:rPr lang="en-US" sz="3200" b="1" spc="-150" dirty="0">
                        <a:solidFill>
                          <a:schemeClr val="accent2"/>
                        </a:solidFill>
                      </a:rPr>
                      <a:t>KA</a:t>
                    </a:r>
                    <a:endParaRPr lang="en-US" dirty="0"/>
                  </a:p>
                </c:rich>
              </c:tx>
              <c:numFmt formatCode="0%" sourceLinked="0"/>
              <c:spPr>
                <a:noFill/>
                <a:ln>
                  <a:noFill/>
                </a:ln>
                <a:effectLst/>
              </c:sp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0192-49DD-8439-5B1F547118EF}"/>
                </c:ext>
              </c:extLst>
            </c:dLbl>
            <c:dLbl>
              <c:idx val="1"/>
              <c:delete val="1"/>
              <c:extLst>
                <c:ext xmlns:c15="http://schemas.microsoft.com/office/drawing/2012/chart" uri="{CE6537A1-D6FC-4f65-9D91-7224C49458BB}"/>
                <c:ext xmlns:c16="http://schemas.microsoft.com/office/drawing/2014/chart" uri="{C3380CC4-5D6E-409C-BE32-E72D297353CC}">
                  <c16:uniqueId val="{00000002-0192-49DD-8439-5B1F547118EF}"/>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Enter your Number</c:v>
                </c:pt>
                <c:pt idx="1">
                  <c:v>Formual =100%-B2</c:v>
                </c:pt>
              </c:strCache>
            </c:strRef>
          </c:cat>
          <c:val>
            <c:numRef>
              <c:f>Sheet1!$B$2:$B$3</c:f>
              <c:numCache>
                <c:formatCode>0%</c:formatCode>
                <c:ptCount val="2"/>
                <c:pt idx="0">
                  <c:v>0.33000000000000057</c:v>
                </c:pt>
                <c:pt idx="1">
                  <c:v>0.67000000000000104</c:v>
                </c:pt>
              </c:numCache>
            </c:numRef>
          </c:val>
          <c:extLst>
            <c:ext xmlns:c16="http://schemas.microsoft.com/office/drawing/2014/chart" uri="{C3380CC4-5D6E-409C-BE32-E72D297353CC}">
              <c16:uniqueId val="{00000000-0192-49DD-8439-5B1F547118EF}"/>
            </c:ext>
          </c:extLst>
        </c:ser>
        <c:dLbls>
          <c:showLegendKey val="0"/>
          <c:showVal val="0"/>
          <c:showCatName val="0"/>
          <c:showSerName val="0"/>
          <c:showPercent val="0"/>
          <c:showBubbleSize val="0"/>
          <c:showLeaderLines val="0"/>
        </c:dLbls>
        <c:firstSliceAng val="0"/>
        <c:holeSize val="76"/>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408694106796"/>
          <c:y val="0.1014273388207724"/>
          <c:w val="0.79717182611786463"/>
          <c:h val="0.79714593516062771"/>
        </c:manualLayout>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2"/>
              </a:solidFill>
              <a:ln w="19050">
                <a:noFill/>
              </a:ln>
              <a:effectLst/>
            </c:spPr>
            <c:extLst>
              <c:ext xmlns:c16="http://schemas.microsoft.com/office/drawing/2014/chart" uri="{C3380CC4-5D6E-409C-BE32-E72D297353CC}">
                <c16:uniqueId val="{00000003-0192-49DD-8439-5B1F547118EF}"/>
              </c:ext>
            </c:extLst>
          </c:dPt>
          <c:dPt>
            <c:idx val="1"/>
            <c:bubble3D val="0"/>
            <c:spPr>
              <a:noFill/>
              <a:ln w="19050">
                <a:noFill/>
              </a:ln>
              <a:effectLst/>
            </c:spPr>
            <c:extLst>
              <c:ext xmlns:c16="http://schemas.microsoft.com/office/drawing/2014/chart" uri="{C3380CC4-5D6E-409C-BE32-E72D297353CC}">
                <c16:uniqueId val="{00000002-0192-49DD-8439-5B1F547118EF}"/>
              </c:ext>
            </c:extLst>
          </c:dPt>
          <c:dLbls>
            <c:dLbl>
              <c:idx val="0"/>
              <c:layout>
                <c:manualLayout>
                  <c:x val="-0.23731074414309325"/>
                  <c:y val="0.16294100814533413"/>
                </c:manualLayout>
              </c:layout>
              <c:tx>
                <c:rich>
                  <a:bodyPr rot="0" spcFirstLastPara="1" vertOverflow="ellipsis" vert="horz" wrap="none" lIns="0" tIns="0" rIns="0" bIns="182880" anchor="ctr" anchorCtr="1">
                    <a:noAutofit/>
                  </a:bodyPr>
                  <a:lstStyle/>
                  <a:p>
                    <a:pPr>
                      <a:defRPr lang="en-US" sz="3200" b="0" i="0" u="none" strike="noStrike" kern="1200" spc="-150" baseline="0">
                        <a:solidFill>
                          <a:schemeClr val="accent2"/>
                        </a:solidFill>
                        <a:latin typeface="+mn-lt"/>
                        <a:ea typeface="+mn-ea"/>
                        <a:cs typeface="+mn-cs"/>
                      </a:defRPr>
                    </a:pPr>
                    <a:r>
                      <a:rPr lang="en-US" sz="3200" b="1" spc="-150" dirty="0">
                        <a:solidFill>
                          <a:schemeClr val="accent2"/>
                        </a:solidFill>
                      </a:rPr>
                      <a:t>KC</a:t>
                    </a:r>
                    <a:endParaRPr lang="en-US" dirty="0"/>
                  </a:p>
                </c:rich>
              </c:tx>
              <c:numFmt formatCode="0%" sourceLinked="0"/>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53316317307014671"/>
                      <c:h val="0.3595555468401469"/>
                    </c:manualLayout>
                  </c15:layout>
                  <c15:showDataLabelsRange val="0"/>
                </c:ext>
                <c:ext xmlns:c16="http://schemas.microsoft.com/office/drawing/2014/chart" uri="{C3380CC4-5D6E-409C-BE32-E72D297353CC}">
                  <c16:uniqueId val="{00000003-0192-49DD-8439-5B1F547118EF}"/>
                </c:ext>
              </c:extLst>
            </c:dLbl>
            <c:dLbl>
              <c:idx val="1"/>
              <c:delete val="1"/>
              <c:extLst>
                <c:ext xmlns:c15="http://schemas.microsoft.com/office/drawing/2012/chart" uri="{CE6537A1-D6FC-4f65-9D91-7224C49458BB}"/>
                <c:ext xmlns:c16="http://schemas.microsoft.com/office/drawing/2014/chart" uri="{C3380CC4-5D6E-409C-BE32-E72D297353CC}">
                  <c16:uniqueId val="{00000002-0192-49DD-8439-5B1F547118EF}"/>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Enter your Number</c:v>
                </c:pt>
                <c:pt idx="1">
                  <c:v>Formual =100%-B2</c:v>
                </c:pt>
              </c:strCache>
            </c:strRef>
          </c:cat>
          <c:val>
            <c:numRef>
              <c:f>Sheet1!$B$2:$B$3</c:f>
              <c:numCache>
                <c:formatCode>0%</c:formatCode>
                <c:ptCount val="2"/>
                <c:pt idx="0">
                  <c:v>0.33000000000000057</c:v>
                </c:pt>
                <c:pt idx="1">
                  <c:v>0.67000000000000104</c:v>
                </c:pt>
              </c:numCache>
            </c:numRef>
          </c:val>
          <c:extLst>
            <c:ext xmlns:c16="http://schemas.microsoft.com/office/drawing/2014/chart" uri="{C3380CC4-5D6E-409C-BE32-E72D297353CC}">
              <c16:uniqueId val="{00000000-0192-49DD-8439-5B1F547118EF}"/>
            </c:ext>
          </c:extLst>
        </c:ser>
        <c:dLbls>
          <c:showLegendKey val="0"/>
          <c:showVal val="0"/>
          <c:showCatName val="0"/>
          <c:showSerName val="0"/>
          <c:showPercent val="0"/>
          <c:showBubbleSize val="0"/>
          <c:showLeaderLines val="0"/>
        </c:dLbls>
        <c:firstSliceAng val="0"/>
        <c:holeSize val="76"/>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408694106796"/>
          <c:y val="0.1014273388207724"/>
          <c:w val="0.79717182611786463"/>
          <c:h val="0.79714593516062771"/>
        </c:manualLayout>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4"/>
              </a:solidFill>
              <a:ln w="19050">
                <a:solidFill>
                  <a:schemeClr val="accent4"/>
                </a:solidFill>
              </a:ln>
              <a:effectLst/>
            </c:spPr>
            <c:extLst>
              <c:ext xmlns:c16="http://schemas.microsoft.com/office/drawing/2014/chart" uri="{C3380CC4-5D6E-409C-BE32-E72D297353CC}">
                <c16:uniqueId val="{00000003-0192-49DD-8439-5B1F547118EF}"/>
              </c:ext>
            </c:extLst>
          </c:dPt>
          <c:dPt>
            <c:idx val="1"/>
            <c:bubble3D val="0"/>
            <c:spPr>
              <a:noFill/>
              <a:ln w="19050">
                <a:noFill/>
              </a:ln>
              <a:effectLst/>
            </c:spPr>
            <c:extLst>
              <c:ext xmlns:c16="http://schemas.microsoft.com/office/drawing/2014/chart" uri="{C3380CC4-5D6E-409C-BE32-E72D297353CC}">
                <c16:uniqueId val="{00000002-0192-49DD-8439-5B1F547118EF}"/>
              </c:ext>
            </c:extLst>
          </c:dPt>
          <c:dLbls>
            <c:dLbl>
              <c:idx val="0"/>
              <c:layout>
                <c:manualLayout>
                  <c:x val="-0.26817494167395745"/>
                  <c:y val="0.18608780338438116"/>
                </c:manualLayout>
              </c:layout>
              <c:tx>
                <c:rich>
                  <a:bodyPr rot="0" spcFirstLastPara="1" vertOverflow="ellipsis" vert="horz" wrap="none" lIns="0" tIns="0" rIns="0" bIns="182880" anchor="ctr" anchorCtr="1">
                    <a:noAutofit/>
                  </a:bodyPr>
                  <a:lstStyle/>
                  <a:p>
                    <a:pPr>
                      <a:defRPr lang="en-US" sz="3200" b="0" i="0" u="none" strike="noStrike" kern="1200" spc="-150" baseline="0">
                        <a:solidFill>
                          <a:schemeClr val="accent4">
                            <a:lumMod val="20000"/>
                            <a:lumOff val="80000"/>
                          </a:schemeClr>
                        </a:solidFill>
                        <a:latin typeface="+mn-lt"/>
                        <a:ea typeface="+mn-ea"/>
                        <a:cs typeface="+mn-cs"/>
                      </a:defRPr>
                    </a:pPr>
                    <a:r>
                      <a:rPr lang="en-US" sz="3200" b="1" spc="-150" dirty="0">
                        <a:solidFill>
                          <a:schemeClr val="accent4">
                            <a:lumMod val="20000"/>
                            <a:lumOff val="80000"/>
                          </a:schemeClr>
                        </a:solidFill>
                      </a:rPr>
                      <a:t>KD</a:t>
                    </a:r>
                    <a:endParaRPr lang="en-US" dirty="0"/>
                  </a:p>
                </c:rich>
              </c:tx>
              <c:numFmt formatCode="0%" sourceLinked="0"/>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53316317307014671"/>
                      <c:h val="0.3595555468401469"/>
                    </c:manualLayout>
                  </c15:layout>
                  <c15:showDataLabelsRange val="0"/>
                </c:ext>
                <c:ext xmlns:c16="http://schemas.microsoft.com/office/drawing/2014/chart" uri="{C3380CC4-5D6E-409C-BE32-E72D297353CC}">
                  <c16:uniqueId val="{00000003-0192-49DD-8439-5B1F547118EF}"/>
                </c:ext>
              </c:extLst>
            </c:dLbl>
            <c:dLbl>
              <c:idx val="1"/>
              <c:delete val="1"/>
              <c:extLst>
                <c:ext xmlns:c15="http://schemas.microsoft.com/office/drawing/2012/chart" uri="{CE6537A1-D6FC-4f65-9D91-7224C49458BB}"/>
                <c:ext xmlns:c16="http://schemas.microsoft.com/office/drawing/2014/chart" uri="{C3380CC4-5D6E-409C-BE32-E72D297353CC}">
                  <c16:uniqueId val="{00000002-0192-49DD-8439-5B1F547118EF}"/>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Enter your Number</c:v>
                </c:pt>
                <c:pt idx="1">
                  <c:v>Formual =100%-B2</c:v>
                </c:pt>
              </c:strCache>
            </c:strRef>
          </c:cat>
          <c:val>
            <c:numRef>
              <c:f>Sheet1!$B$2:$B$3</c:f>
              <c:numCache>
                <c:formatCode>0%</c:formatCode>
                <c:ptCount val="2"/>
                <c:pt idx="0">
                  <c:v>0.33000000000000057</c:v>
                </c:pt>
                <c:pt idx="1">
                  <c:v>0.67000000000000104</c:v>
                </c:pt>
              </c:numCache>
            </c:numRef>
          </c:val>
          <c:extLst>
            <c:ext xmlns:c16="http://schemas.microsoft.com/office/drawing/2014/chart" uri="{C3380CC4-5D6E-409C-BE32-E72D297353CC}">
              <c16:uniqueId val="{00000000-0192-49DD-8439-5B1F547118EF}"/>
            </c:ext>
          </c:extLst>
        </c:ser>
        <c:dLbls>
          <c:showLegendKey val="0"/>
          <c:showVal val="0"/>
          <c:showCatName val="0"/>
          <c:showSerName val="0"/>
          <c:showPercent val="0"/>
          <c:showBubbleSize val="0"/>
          <c:showLeaderLines val="0"/>
        </c:dLbls>
        <c:firstSliceAng val="0"/>
        <c:holeSize val="76"/>
      </c:doughnutChart>
      <c:spPr>
        <a:noFill/>
        <a:ln>
          <a:noFill/>
        </a:ln>
        <a:effectLst/>
      </c:spPr>
    </c:plotArea>
    <c:plotVisOnly val="1"/>
    <c:dispBlanksAs val="zero"/>
    <c:showDLblsOverMax val="0"/>
  </c:chart>
  <c:spPr>
    <a:solidFill>
      <a:schemeClr val="accent2"/>
    </a:solidFill>
    <a:ln>
      <a:noFill/>
    </a:ln>
    <a:effectLst>
      <a:softEdge rad="292100"/>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pPr/>
              <a:t>4/16/2021</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pPr/>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pPr/>
              <a:t>4/16/2021</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pPr/>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ducation.gov.gy/web/index.php/ncer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1</a:t>
            </a:fld>
            <a:endParaRPr lang="en-US"/>
          </a:p>
        </p:txBody>
      </p:sp>
    </p:spTree>
    <p:extLst>
      <p:ext uri="{BB962C8B-B14F-4D97-AF65-F5344CB8AC3E}">
        <p14:creationId xmlns:p14="http://schemas.microsoft.com/office/powerpoint/2010/main" val="111988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i="1" kern="1200" dirty="0">
                <a:solidFill>
                  <a:schemeClr val="tx1"/>
                </a:solidFill>
                <a:latin typeface="+mn-lt"/>
                <a:ea typeface="+mn-ea"/>
                <a:cs typeface="+mn-cs"/>
              </a:rPr>
              <a:t>2017-2018</a:t>
            </a:r>
            <a:r>
              <a:rPr lang="en-ZA" sz="1200" kern="1200" dirty="0">
                <a:solidFill>
                  <a:schemeClr val="tx1"/>
                </a:solidFill>
                <a:latin typeface="+mn-lt"/>
                <a:ea typeface="+mn-ea"/>
                <a:cs typeface="+mn-cs"/>
              </a:rPr>
              <a:t> - Adaptation of the Rwanda materials by the Ministry of Primary and Secondary Education, to create the </a:t>
            </a:r>
            <a:r>
              <a:rPr lang="en-ZA" sz="1200" b="1" kern="1200" dirty="0">
                <a:solidFill>
                  <a:schemeClr val="tx1"/>
                </a:solidFill>
                <a:latin typeface="+mn-lt"/>
                <a:ea typeface="+mn-ea"/>
                <a:cs typeface="+mn-cs"/>
              </a:rPr>
              <a:t>Zimbabwe ICT Essentials Course</a:t>
            </a:r>
            <a:r>
              <a:rPr lang="en-ZA" sz="1200" kern="1200" dirty="0">
                <a:solidFill>
                  <a:schemeClr val="tx1"/>
                </a:solidFill>
                <a:latin typeface="+mn-lt"/>
                <a:ea typeface="+mn-ea"/>
                <a:cs typeface="+mn-cs"/>
              </a:rPr>
              <a:t>. The materials were contextualised and made available as an off-line course accessed from a USB stick. The course is a facilitated course where ICT literate teachers are trained to cascade the course content and skills to their peers.</a:t>
            </a:r>
          </a:p>
        </p:txBody>
      </p:sp>
      <p:sp>
        <p:nvSpPr>
          <p:cNvPr id="4" name="Slide Number Placeholder 3"/>
          <p:cNvSpPr>
            <a:spLocks noGrp="1"/>
          </p:cNvSpPr>
          <p:nvPr>
            <p:ph type="sldNum" sz="quarter" idx="10"/>
          </p:nvPr>
        </p:nvSpPr>
        <p:spPr/>
        <p:txBody>
          <a:bodyPr/>
          <a:lstStyle/>
          <a:p>
            <a:fld id="{4CBCEA92-F142-4D57-B507-37BDAF44710C}" type="slidenum">
              <a:rPr lang="en-US" smtClean="0"/>
              <a:pPr/>
              <a:t>11</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12</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13</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14</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15</a:t>
            </a:fld>
            <a:endParaRPr lang="en-US"/>
          </a:p>
        </p:txBody>
      </p:sp>
    </p:spTree>
    <p:extLst>
      <p:ext uri="{BB962C8B-B14F-4D97-AF65-F5344CB8AC3E}">
        <p14:creationId xmlns:p14="http://schemas.microsoft.com/office/powerpoint/2010/main" val="657323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CBCEA92-F142-4D57-B507-37BDAF44710C}" type="slidenum">
              <a:rPr lang="en-US" smtClean="0"/>
              <a:pPr/>
              <a:t>16</a:t>
            </a:fld>
            <a:endParaRPr lang="en-US"/>
          </a:p>
        </p:txBody>
      </p:sp>
    </p:spTree>
    <p:extLst>
      <p:ext uri="{BB962C8B-B14F-4D97-AF65-F5344CB8AC3E}">
        <p14:creationId xmlns:p14="http://schemas.microsoft.com/office/powerpoint/2010/main" val="268693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18</a:t>
            </a:fld>
            <a:endParaRPr lang="en-US"/>
          </a:p>
        </p:txBody>
      </p:sp>
    </p:spTree>
    <p:extLst>
      <p:ext uri="{BB962C8B-B14F-4D97-AF65-F5344CB8AC3E}">
        <p14:creationId xmlns:p14="http://schemas.microsoft.com/office/powerpoint/2010/main" val="173072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CBCEA92-F142-4D57-B507-37BDAF44710C}" type="slidenum">
              <a:rPr lang="en-US" smtClean="0"/>
              <a:pPr/>
              <a:t>19</a:t>
            </a:fld>
            <a:endParaRPr lang="en-US"/>
          </a:p>
        </p:txBody>
      </p:sp>
    </p:spTree>
    <p:extLst>
      <p:ext uri="{BB962C8B-B14F-4D97-AF65-F5344CB8AC3E}">
        <p14:creationId xmlns:p14="http://schemas.microsoft.com/office/powerpoint/2010/main" val="673377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CBCEA92-F142-4D57-B507-37BDAF44710C}" type="slidenum">
              <a:rPr lang="en-US" smtClean="0"/>
              <a:pPr/>
              <a:t>20</a:t>
            </a:fld>
            <a:endParaRPr lang="en-US"/>
          </a:p>
        </p:txBody>
      </p:sp>
    </p:spTree>
    <p:extLst>
      <p:ext uri="{BB962C8B-B14F-4D97-AF65-F5344CB8AC3E}">
        <p14:creationId xmlns:p14="http://schemas.microsoft.com/office/powerpoint/2010/main" val="34086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By adapting shared open resources that respond to a common framework nine countries have been able to build teacher professional development courses quickly and cost effectively. </a:t>
            </a:r>
          </a:p>
          <a:p>
            <a:endParaRPr lang="en-ZA" dirty="0"/>
          </a:p>
          <a:p>
            <a:r>
              <a:rPr lang="en-ZA" dirty="0"/>
              <a:t>UNESCO ICT CFT Courses are an example of open educational resources in action.</a:t>
            </a:r>
          </a:p>
        </p:txBody>
      </p:sp>
      <p:sp>
        <p:nvSpPr>
          <p:cNvPr id="4" name="Slide Number Placeholder 3"/>
          <p:cNvSpPr>
            <a:spLocks noGrp="1"/>
          </p:cNvSpPr>
          <p:nvPr>
            <p:ph type="sldNum" sz="quarter" idx="10"/>
          </p:nvPr>
        </p:nvSpPr>
        <p:spPr/>
        <p:txBody>
          <a:bodyPr/>
          <a:lstStyle/>
          <a:p>
            <a:fld id="{4CBCEA92-F142-4D57-B507-37BDAF44710C}" type="slidenum">
              <a:rPr lang="en-US" smtClean="0"/>
              <a:pPr/>
              <a:t>21</a:t>
            </a:fld>
            <a:endParaRPr lang="en-US"/>
          </a:p>
        </p:txBody>
      </p:sp>
    </p:spTree>
    <p:extLst>
      <p:ext uri="{BB962C8B-B14F-4D97-AF65-F5344CB8AC3E}">
        <p14:creationId xmlns:p14="http://schemas.microsoft.com/office/powerpoint/2010/main" val="111988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CBCEA92-F142-4D57-B507-37BDAF44710C}" type="slidenum">
              <a:rPr lang="en-US" smtClean="0"/>
              <a:pPr/>
              <a:t>3</a:t>
            </a:fld>
            <a:endParaRPr lang="en-US"/>
          </a:p>
        </p:txBody>
      </p:sp>
    </p:spTree>
    <p:extLst>
      <p:ext uri="{BB962C8B-B14F-4D97-AF65-F5344CB8AC3E}">
        <p14:creationId xmlns:p14="http://schemas.microsoft.com/office/powerpoint/2010/main" val="31369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mn-lt"/>
                <a:ea typeface="+mn-ea"/>
                <a:cs typeface="+mn-cs"/>
              </a:rPr>
              <a:t>OER were collected and compiled to create the </a:t>
            </a:r>
            <a:r>
              <a:rPr lang="en-ZA" sz="1200" b="1" kern="1200" dirty="0">
                <a:solidFill>
                  <a:schemeClr val="tx1"/>
                </a:solidFill>
                <a:latin typeface="+mn-lt"/>
                <a:ea typeface="+mn-ea"/>
                <a:cs typeface="+mn-cs"/>
              </a:rPr>
              <a:t>Guyana ICT in Education Teachers Course</a:t>
            </a:r>
            <a:r>
              <a:rPr lang="en-ZA" sz="1200" kern="1200" dirty="0">
                <a:solidFill>
                  <a:schemeClr val="tx1"/>
                </a:solidFill>
                <a:latin typeface="+mn-lt"/>
                <a:ea typeface="+mn-ea"/>
                <a:cs typeface="+mn-cs"/>
              </a:rPr>
              <a:t>, by </a:t>
            </a:r>
            <a:r>
              <a:rPr lang="en-ZA" sz="1200" b="0" kern="1200" dirty="0">
                <a:solidFill>
                  <a:schemeClr val="tx1"/>
                </a:solidFill>
                <a:latin typeface="+mn-lt"/>
                <a:ea typeface="+mn-ea"/>
                <a:cs typeface="+mn-cs"/>
                <a:hlinkClick r:id="rId3"/>
              </a:rPr>
              <a:t>National Centre for Education Resource Development</a:t>
            </a:r>
            <a:r>
              <a:rPr lang="en-ZA" sz="1200" b="0" kern="1200" dirty="0">
                <a:solidFill>
                  <a:schemeClr val="tx1"/>
                </a:solidFill>
                <a:latin typeface="+mn-lt"/>
                <a:ea typeface="+mn-ea"/>
                <a:cs typeface="+mn-cs"/>
              </a:rPr>
              <a:t>  (N</a:t>
            </a:r>
            <a:r>
              <a:rPr lang="en-ZA" sz="1200" kern="1200" dirty="0">
                <a:solidFill>
                  <a:schemeClr val="tx1"/>
                </a:solidFill>
                <a:latin typeface="+mn-lt"/>
                <a:ea typeface="+mn-ea"/>
                <a:cs typeface="+mn-cs"/>
              </a:rPr>
              <a:t>CERD) to support the implementation of a new national professional development for teacher’s framework in 2010. The course, was initially paper-based but converted to a digital format and distributed using CD-ROMs. It was designed to be facilitated by academics at the teacher training college (Cyril Potter College of Education) and the</a:t>
            </a:r>
            <a:r>
              <a:rPr lang="en-ZA" sz="1200" kern="1200" baseline="0" dirty="0">
                <a:solidFill>
                  <a:schemeClr val="tx1"/>
                </a:solidFill>
                <a:latin typeface="+mn-lt"/>
                <a:ea typeface="+mn-ea"/>
                <a:cs typeface="+mn-cs"/>
              </a:rPr>
              <a:t> faculty of Education, University of Guyana</a:t>
            </a:r>
            <a:r>
              <a:rPr lang="en-ZA" sz="1200" kern="1200" dirty="0">
                <a:solidFill>
                  <a:schemeClr val="tx1"/>
                </a:solidFill>
                <a:latin typeface="+mn-lt"/>
                <a:ea typeface="+mn-ea"/>
                <a:cs typeface="+mn-cs"/>
              </a:rPr>
              <a:t>. Both in-service and pre-service versions were developed. See</a:t>
            </a:r>
            <a:r>
              <a:rPr lang="en-ZA" sz="1200" kern="1200" baseline="0" dirty="0">
                <a:solidFill>
                  <a:schemeClr val="tx1"/>
                </a:solidFill>
                <a:latin typeface="+mn-lt"/>
                <a:ea typeface="+mn-ea"/>
                <a:cs typeface="+mn-cs"/>
              </a:rPr>
              <a:t> </a:t>
            </a:r>
            <a:r>
              <a:rPr lang="en-ZA" sz="1200" dirty="0">
                <a:solidFill>
                  <a:srgbClr val="004568"/>
                </a:solidFill>
              </a:rPr>
              <a:t>http://colccti.colfinder.org/sites/default/files/guyana/index.html  </a:t>
            </a:r>
          </a:p>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4</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spc="30" dirty="0">
                <a:gradFill>
                  <a:gsLst>
                    <a:gs pos="0">
                      <a:schemeClr val="tx1"/>
                    </a:gs>
                    <a:gs pos="100000">
                      <a:schemeClr val="tx1"/>
                    </a:gs>
                  </a:gsLst>
                  <a:lin ang="5400000" scaled="1"/>
                </a:gradFill>
              </a:rPr>
              <a:t>2015-2016 Contextualisation and expansion of the Guyana materials to create an intermediate level course (Knowledge Deepening), the </a:t>
            </a:r>
            <a:r>
              <a:rPr lang="en-ZA" sz="1200" b="1" spc="30" dirty="0">
                <a:gradFill>
                  <a:gsLst>
                    <a:gs pos="0">
                      <a:schemeClr val="tx1"/>
                    </a:gs>
                    <a:gs pos="100000">
                      <a:schemeClr val="tx1"/>
                    </a:gs>
                  </a:gsLst>
                  <a:lin ang="5400000" scaled="1"/>
                </a:gradFill>
              </a:rPr>
              <a:t>Kenyan ICT CFT Course</a:t>
            </a:r>
            <a:r>
              <a:rPr lang="en-ZA" sz="1200" spc="30" dirty="0">
                <a:gradFill>
                  <a:gsLst>
                    <a:gs pos="0">
                      <a:schemeClr val="tx1"/>
                    </a:gs>
                    <a:gs pos="100000">
                      <a:schemeClr val="tx1"/>
                    </a:gs>
                  </a:gsLst>
                  <a:lin ang="5400000" scaled="1"/>
                </a:gradFill>
              </a:rPr>
              <a:t> aimed at in-service teachers by </a:t>
            </a:r>
            <a:r>
              <a:rPr lang="en-ZA" sz="1200" spc="30" baseline="0" dirty="0">
                <a:gradFill>
                  <a:gsLst>
                    <a:gs pos="0">
                      <a:schemeClr val="tx1"/>
                    </a:gs>
                    <a:gs pos="100000">
                      <a:schemeClr val="tx1"/>
                    </a:gs>
                  </a:gsLst>
                  <a:lin ang="5400000" scaled="1"/>
                </a:gradFill>
              </a:rPr>
              <a:t>a consortium of the Kenyan Ministry of Science and Technology, Teacher Service Commission and the Kenyan Institute for Curriculum Development.  </a:t>
            </a:r>
            <a:r>
              <a:rPr lang="en-ZA" sz="1200" spc="30" dirty="0">
                <a:gradFill>
                  <a:gsLst>
                    <a:gs pos="0">
                      <a:schemeClr val="tx1"/>
                    </a:gs>
                    <a:gs pos="100000">
                      <a:schemeClr val="tx1"/>
                    </a:gs>
                  </a:gsLst>
                  <a:lin ang="5400000" scaled="1"/>
                </a:gradFill>
              </a:rPr>
              <a:t>The course used a blended learning methodology and is distributed using a learning management system. Access at </a:t>
            </a:r>
            <a:r>
              <a:rPr lang="en-ZA" sz="1200" dirty="0">
                <a:solidFill>
                  <a:srgbClr val="004568"/>
                </a:solidFill>
              </a:rPr>
              <a:t>http://kictcft.or.ke/</a:t>
            </a:r>
          </a:p>
          <a:p>
            <a:pPr lvl="0">
              <a:defRPr/>
            </a:pPr>
            <a:endParaRPr lang="en-US" sz="1200" spc="30" dirty="0">
              <a:gradFill>
                <a:gsLst>
                  <a:gs pos="0">
                    <a:schemeClr val="tx1"/>
                  </a:gs>
                  <a:gs pos="100000">
                    <a:schemeClr val="tx1"/>
                  </a:gs>
                </a:gsLst>
                <a:lin ang="5400000" scaled="1"/>
              </a:gradFill>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5</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mn-lt"/>
                <a:ea typeface="+mn-ea"/>
                <a:cs typeface="+mn-cs"/>
              </a:rPr>
              <a:t>Contextualisation and expansion of the Kenyan ICT CFT materials to create an introductory level course (Technology Literacy), entitled the </a:t>
            </a:r>
            <a:r>
              <a:rPr lang="en-ZA" sz="1200" b="1" kern="1200" dirty="0">
                <a:solidFill>
                  <a:schemeClr val="tx1"/>
                </a:solidFill>
                <a:latin typeface="+mn-lt"/>
                <a:ea typeface="+mn-ea"/>
                <a:cs typeface="+mn-cs"/>
              </a:rPr>
              <a:t>Rwanda ICT Essentials for Teachers Course. </a:t>
            </a:r>
            <a:r>
              <a:rPr lang="en-ZA" sz="1200" kern="1200" dirty="0">
                <a:solidFill>
                  <a:schemeClr val="tx1"/>
                </a:solidFill>
                <a:latin typeface="+mn-lt"/>
                <a:ea typeface="+mn-ea"/>
                <a:cs typeface="+mn-cs"/>
              </a:rPr>
              <a:t>This version, developed by the Rwanda Education Board, uses a blended learning approach and is distributed predominately using a Learning Management System. </a:t>
            </a:r>
            <a:r>
              <a:rPr lang="en-ZA" sz="1200" dirty="0">
                <a:solidFill>
                  <a:srgbClr val="004568"/>
                </a:solidFill>
              </a:rPr>
              <a:t>https://ict-essentials-for-teachers.moodlecloud.com/</a:t>
            </a:r>
          </a:p>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6</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latin typeface="+mn-lt"/>
                <a:ea typeface="+mn-ea"/>
                <a:cs typeface="+mn-cs"/>
              </a:rPr>
              <a:t>Translation into French and contextualisation of the Kenyan materials by the University of Djibouti to create </a:t>
            </a:r>
            <a:r>
              <a:rPr lang="en-ZA" sz="1200" b="1" kern="1200" dirty="0">
                <a:solidFill>
                  <a:schemeClr val="tx1"/>
                </a:solidFill>
                <a:latin typeface="+mn-lt"/>
                <a:ea typeface="+mn-ea"/>
                <a:cs typeface="+mn-cs"/>
              </a:rPr>
              <a:t>TIC pour </a:t>
            </a:r>
            <a:r>
              <a:rPr lang="en-ZA" sz="1200" b="1" kern="1200" dirty="0" err="1">
                <a:solidFill>
                  <a:schemeClr val="tx1"/>
                </a:solidFill>
                <a:latin typeface="+mn-lt"/>
                <a:ea typeface="+mn-ea"/>
                <a:cs typeface="+mn-cs"/>
              </a:rPr>
              <a:t>l'université</a:t>
            </a:r>
            <a:r>
              <a:rPr lang="en-ZA" sz="1200" b="1" kern="1200" dirty="0">
                <a:solidFill>
                  <a:schemeClr val="tx1"/>
                </a:solidFill>
                <a:latin typeface="+mn-lt"/>
                <a:ea typeface="+mn-ea"/>
                <a:cs typeface="+mn-cs"/>
              </a:rPr>
              <a:t> de Djibouti</a:t>
            </a:r>
            <a:r>
              <a:rPr lang="en-ZA" sz="1200" kern="1200" dirty="0">
                <a:solidFill>
                  <a:schemeClr val="tx1"/>
                </a:solidFill>
                <a:latin typeface="+mn-lt"/>
                <a:ea typeface="+mn-ea"/>
                <a:cs typeface="+mn-cs"/>
              </a:rPr>
              <a:t>. This course is aimed specifically at empowering university lecturers to integrate ICT into their courses. It is hosted on the institutional Learning Management System. </a:t>
            </a:r>
          </a:p>
        </p:txBody>
      </p:sp>
      <p:sp>
        <p:nvSpPr>
          <p:cNvPr id="4" name="Slide Number Placeholder 3"/>
          <p:cNvSpPr>
            <a:spLocks noGrp="1"/>
          </p:cNvSpPr>
          <p:nvPr>
            <p:ph type="sldNum" sz="quarter" idx="10"/>
          </p:nvPr>
        </p:nvSpPr>
        <p:spPr/>
        <p:txBody>
          <a:bodyPr/>
          <a:lstStyle/>
          <a:p>
            <a:fld id="{4CBCEA92-F142-4D57-B507-37BDAF44710C}" type="slidenum">
              <a:rPr lang="en-US" smtClean="0"/>
              <a:pPr/>
              <a:t>7</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mn-lt"/>
                <a:ea typeface="+mn-ea"/>
                <a:cs typeface="+mn-cs"/>
              </a:rPr>
              <a:t>Contextualisation of the Djibouti materials by the University of </a:t>
            </a:r>
            <a:r>
              <a:rPr lang="en-ZA" sz="1200" kern="1200" dirty="0" err="1">
                <a:solidFill>
                  <a:schemeClr val="tx1"/>
                </a:solidFill>
                <a:latin typeface="+mn-lt"/>
                <a:ea typeface="+mn-ea"/>
                <a:cs typeface="+mn-cs"/>
              </a:rPr>
              <a:t>Lomé</a:t>
            </a:r>
            <a:r>
              <a:rPr lang="en-ZA" sz="1200" kern="1200" dirty="0">
                <a:solidFill>
                  <a:schemeClr val="tx1"/>
                </a:solidFill>
                <a:latin typeface="+mn-lt"/>
                <a:ea typeface="+mn-ea"/>
                <a:cs typeface="+mn-cs"/>
              </a:rPr>
              <a:t> to create the </a:t>
            </a:r>
            <a:r>
              <a:rPr lang="en-ZA" sz="1200" b="1" kern="1200" dirty="0">
                <a:solidFill>
                  <a:schemeClr val="tx1"/>
                </a:solidFill>
                <a:latin typeface="+mn-lt"/>
                <a:ea typeface="+mn-ea"/>
                <a:cs typeface="+mn-cs"/>
              </a:rPr>
              <a:t>Formation à Distance des </a:t>
            </a:r>
            <a:r>
              <a:rPr lang="en-ZA" sz="1200" b="1" kern="1200" dirty="0" err="1">
                <a:solidFill>
                  <a:schemeClr val="tx1"/>
                </a:solidFill>
                <a:latin typeface="+mn-lt"/>
                <a:ea typeface="+mn-ea"/>
                <a:cs typeface="+mn-cs"/>
              </a:rPr>
              <a:t>Enseignants</a:t>
            </a:r>
            <a:r>
              <a:rPr lang="en-ZA" sz="1200" b="1" kern="1200" dirty="0">
                <a:solidFill>
                  <a:schemeClr val="tx1"/>
                </a:solidFill>
                <a:latin typeface="+mn-lt"/>
                <a:ea typeface="+mn-ea"/>
                <a:cs typeface="+mn-cs"/>
              </a:rPr>
              <a:t> du Togo</a:t>
            </a:r>
            <a:r>
              <a:rPr lang="en-ZA" sz="1200" kern="1200" dirty="0">
                <a:solidFill>
                  <a:schemeClr val="tx1"/>
                </a:solidFill>
                <a:latin typeface="+mn-lt"/>
                <a:ea typeface="+mn-ea"/>
                <a:cs typeface="+mn-cs"/>
              </a:rPr>
              <a:t> aimed at pre-service teachers. Distributed using the institutional Learning Management System. </a:t>
            </a:r>
            <a:r>
              <a:rPr lang="en-ZA" sz="1200" dirty="0">
                <a:solidFill>
                  <a:srgbClr val="004568"/>
                </a:solidFill>
              </a:rPr>
              <a:t>http://www.fad-enseignantstogo.org/login/index.php </a:t>
            </a:r>
          </a:p>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8</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i="1" kern="1200" dirty="0">
                <a:solidFill>
                  <a:schemeClr val="tx1"/>
                </a:solidFill>
                <a:latin typeface="+mn-lt"/>
                <a:ea typeface="+mn-ea"/>
                <a:cs typeface="+mn-cs"/>
              </a:rPr>
              <a:t>2017</a:t>
            </a:r>
            <a:r>
              <a:rPr lang="en-ZA" sz="1200" kern="1200" dirty="0">
                <a:solidFill>
                  <a:schemeClr val="tx1"/>
                </a:solidFill>
                <a:latin typeface="+mn-lt"/>
                <a:ea typeface="+mn-ea"/>
                <a:cs typeface="+mn-cs"/>
              </a:rPr>
              <a:t> – Creation of the </a:t>
            </a:r>
            <a:r>
              <a:rPr lang="en-ZA" sz="1200" b="1" kern="1200" dirty="0">
                <a:solidFill>
                  <a:schemeClr val="tx1"/>
                </a:solidFill>
                <a:latin typeface="+mn-lt"/>
                <a:ea typeface="+mn-ea"/>
                <a:cs typeface="+mn-cs"/>
              </a:rPr>
              <a:t>UNESCO ICT CFT Hub</a:t>
            </a:r>
            <a:r>
              <a:rPr lang="en-ZA" sz="1200" kern="1200" dirty="0">
                <a:solidFill>
                  <a:schemeClr val="tx1"/>
                </a:solidFill>
                <a:latin typeface="+mn-lt"/>
                <a:ea typeface="+mn-ea"/>
                <a:cs typeface="+mn-cs"/>
              </a:rPr>
              <a:t> on OER Commons by ISKME. This repository indexes existing openly licensed units of study linked to specific UNESCO ICT CFT competencies and objectives. Designed to collect known OER linked to the Framework in one place. </a:t>
            </a:r>
            <a:r>
              <a:rPr lang="en-ZA" sz="1200" dirty="0">
                <a:solidFill>
                  <a:srgbClr val="004568"/>
                </a:solidFill>
              </a:rPr>
              <a:t>https://www.oercommons.org/hubs/UNESCO</a:t>
            </a:r>
          </a:p>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9</a:t>
            </a:fld>
            <a:endParaRPr lang="en-US"/>
          </a:p>
        </p:txBody>
      </p:sp>
    </p:spTree>
    <p:extLst>
      <p:ext uri="{BB962C8B-B14F-4D97-AF65-F5344CB8AC3E}">
        <p14:creationId xmlns:p14="http://schemas.microsoft.com/office/powerpoint/2010/main" val="352342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mn-lt"/>
                <a:ea typeface="+mn-ea"/>
                <a:cs typeface="+mn-cs"/>
              </a:rPr>
              <a:t>Initiative to contextualise resources from both Kenyan and Rwanda, as well as develop new materials to support advanced skills (Knowledge Creation) by Matthew </a:t>
            </a:r>
            <a:r>
              <a:rPr lang="en-ZA" sz="1200" kern="1200" dirty="0" err="1">
                <a:solidFill>
                  <a:schemeClr val="tx1"/>
                </a:solidFill>
                <a:latin typeface="+mn-lt"/>
                <a:ea typeface="+mn-ea"/>
                <a:cs typeface="+mn-cs"/>
              </a:rPr>
              <a:t>Goniwe</a:t>
            </a:r>
            <a:r>
              <a:rPr lang="en-ZA" sz="1200" kern="1200" dirty="0">
                <a:solidFill>
                  <a:schemeClr val="tx1"/>
                </a:solidFill>
                <a:latin typeface="+mn-lt"/>
                <a:ea typeface="+mn-ea"/>
                <a:cs typeface="+mn-cs"/>
              </a:rPr>
              <a:t> School of Leadership and Governance and the Gauteng Department of Education, South Africa. This course, </a:t>
            </a:r>
            <a:r>
              <a:rPr lang="en-ZA" sz="1200" b="1" kern="1200" dirty="0">
                <a:solidFill>
                  <a:schemeClr val="tx1"/>
                </a:solidFill>
                <a:latin typeface="+mn-lt"/>
                <a:ea typeface="+mn-ea"/>
                <a:cs typeface="+mn-cs"/>
              </a:rPr>
              <a:t>MG Online</a:t>
            </a:r>
            <a:r>
              <a:rPr lang="en-ZA" sz="1200" kern="1200" dirty="0">
                <a:solidFill>
                  <a:schemeClr val="tx1"/>
                </a:solidFill>
                <a:latin typeface="+mn-lt"/>
                <a:ea typeface="+mn-ea"/>
                <a:cs typeface="+mn-cs"/>
              </a:rPr>
              <a:t>, is a blended course and uses both a team of facilitators to support both face-to-face engagements as well as support online learning via a Learning Management System. </a:t>
            </a:r>
            <a:r>
              <a:rPr lang="en-ZA" sz="1200" dirty="0">
                <a:solidFill>
                  <a:srgbClr val="004568"/>
                </a:solidFill>
              </a:rPr>
              <a:t>http://mg.nbatesting.co.za/login/index.php</a:t>
            </a:r>
          </a:p>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pPr/>
              <a:t>10</a:t>
            </a:fld>
            <a:endParaRPr lang="en-US"/>
          </a:p>
        </p:txBody>
      </p:sp>
    </p:spTree>
    <p:extLst>
      <p:ext uri="{BB962C8B-B14F-4D97-AF65-F5344CB8AC3E}">
        <p14:creationId xmlns:p14="http://schemas.microsoft.com/office/powerpoint/2010/main" val="352342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nealanalytics.com/templates/"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 no top bar">
    <p:bg>
      <p:bgRef idx="1001">
        <a:schemeClr val="bg2"/>
      </p:bgRef>
    </p:bg>
    <p:spTree>
      <p:nvGrpSpPr>
        <p:cNvPr id="1" name=""/>
        <p:cNvGrpSpPr/>
        <p:nvPr/>
      </p:nvGrpSpPr>
      <p:grpSpPr>
        <a:xfrm>
          <a:off x="0" y="0"/>
          <a:ext cx="0" cy="0"/>
          <a:chOff x="0" y="0"/>
          <a:chExt cx="0" cy="0"/>
        </a:xfrm>
      </p:grpSpPr>
      <p:sp>
        <p:nvSpPr>
          <p:cNvPr id="3" name="Rectangle 2"/>
          <p:cNvSpPr/>
          <p:nvPr userDrawn="1"/>
        </p:nvSpPr>
        <p:spPr>
          <a:xfrm>
            <a:off x="0" y="0"/>
            <a:ext cx="12192000" cy="1225485"/>
          </a:xfrm>
          <a:prstGeom prst="rect">
            <a:avLst/>
          </a:prstGeom>
          <a:solidFill>
            <a:srgbClr val="007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0636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73233B-0705-4E94-AE39-0FCF7FAB80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p>
            <a:fld id="{5AE1514C-5E56-4738-A1FF-4B1CFD2A3E36}" type="slidenum">
              <a:rPr lang="en-US" smtClean="0"/>
              <a:pPr/>
              <a:t>‹#›</a:t>
            </a:fld>
            <a:endParaRPr lang="en-US"/>
          </a:p>
        </p:txBody>
      </p:sp>
      <p:sp>
        <p:nvSpPr>
          <p:cNvPr id="9" name="TextBox 8">
            <a:hlinkClick r:id="rId3"/>
            <a:extLst>
              <a:ext uri="{FF2B5EF4-FFF2-40B4-BE49-F238E27FC236}">
                <a16:creationId xmlns:a16="http://schemas.microsoft.com/office/drawing/2014/main" id="{011B0CED-3A92-43B0-A3DE-C37B6408D9DB}"/>
              </a:ext>
            </a:extLst>
          </p:cNvPr>
          <p:cNvSpPr txBox="1"/>
          <p:nvPr userDrawn="1"/>
        </p:nvSpPr>
        <p:spPr>
          <a:xfrm>
            <a:off x="329642" y="4267687"/>
            <a:ext cx="2664879" cy="329343"/>
          </a:xfrm>
          <a:prstGeom prst="roundRect">
            <a:avLst>
              <a:gd name="adj" fmla="val 50000"/>
            </a:avLst>
          </a:prstGeom>
          <a:solidFill>
            <a:srgbClr val="00B0F0"/>
          </a:solidFill>
          <a:ln w="19050">
            <a:solidFill>
              <a:schemeClr val="tx1"/>
            </a:solidFill>
          </a:ln>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Neal Creative  | click &amp; </a:t>
            </a:r>
            <a:r>
              <a:rPr kumimoji="0" lang="en-US" sz="1200" b="1" i="0" u="none" strike="noStrike" kern="0" cap="none" spc="0" normalizeH="0" baseline="0" noProof="0" dirty="0">
                <a:ln>
                  <a:noFill/>
                </a:ln>
                <a:effectLst/>
                <a:uLnTx/>
                <a:uFillTx/>
              </a:rPr>
              <a:t>Learn more</a:t>
            </a:r>
          </a:p>
        </p:txBody>
      </p:sp>
      <p:sp>
        <p:nvSpPr>
          <p:cNvPr id="10" name="TextBox 9">
            <a:extLst>
              <a:ext uri="{FF2B5EF4-FFF2-40B4-BE49-F238E27FC236}">
                <a16:creationId xmlns:a16="http://schemas.microsoft.com/office/drawing/2014/main" id="{0BEF3013-858C-4FFF-B19A-1F10A879C4E8}"/>
              </a:ext>
            </a:extLst>
          </p:cNvPr>
          <p:cNvSpPr txBox="1"/>
          <p:nvPr userDrawn="1"/>
        </p:nvSpPr>
        <p:spPr>
          <a:xfrm>
            <a:off x="177800" y="6435060"/>
            <a:ext cx="1050288" cy="246221"/>
          </a:xfrm>
          <a:prstGeom prst="rect">
            <a:avLst/>
          </a:prstGeom>
          <a:noFill/>
        </p:spPr>
        <p:txBody>
          <a:bodyPr wrap="none" rtlCol="0">
            <a:spAutoFit/>
          </a:bodyPr>
          <a:lstStyle/>
          <a:p>
            <a:r>
              <a:rPr lang="en-US" sz="1000" dirty="0">
                <a:solidFill>
                  <a:schemeClr val="bg1">
                    <a:lumMod val="75000"/>
                  </a:schemeClr>
                </a:solidFill>
              </a:rPr>
              <a:t>Neal Creative </a:t>
            </a:r>
            <a:r>
              <a:rPr lang="en-US" sz="1000" baseline="30000" dirty="0">
                <a:solidFill>
                  <a:schemeClr val="bg1">
                    <a:lumMod val="75000"/>
                  </a:schemeClr>
                </a:solidFill>
              </a:rPr>
              <a:t>©</a:t>
            </a:r>
          </a:p>
        </p:txBody>
      </p:sp>
    </p:spTree>
    <p:extLst>
      <p:ext uri="{BB962C8B-B14F-4D97-AF65-F5344CB8AC3E}">
        <p14:creationId xmlns:p14="http://schemas.microsoft.com/office/powerpoint/2010/main" val="222153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E1514C-5E56-4738-A1FF-4B1CFD2A3E36}" type="slidenum">
              <a:rPr lang="en-US" smtClean="0"/>
              <a:pPr/>
              <a:t>‹#›</a:t>
            </a:fld>
            <a:endParaRPr lang="en-US"/>
          </a:p>
        </p:txBody>
      </p:sp>
      <p:sp>
        <p:nvSpPr>
          <p:cNvPr id="5" name="Rectangle 4"/>
          <p:cNvSpPr/>
          <p:nvPr userDrawn="1"/>
        </p:nvSpPr>
        <p:spPr>
          <a:xfrm>
            <a:off x="0" y="0"/>
            <a:ext cx="12192000" cy="1148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4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EE197-7B3D-420C-8D35-83CAE6B36171}"/>
              </a:ext>
            </a:extLst>
          </p:cNvPr>
          <p:cNvSpPr>
            <a:spLocks noGrp="1"/>
          </p:cNvSpPr>
          <p:nvPr>
            <p:ph type="title" hasCustomPrompt="1"/>
          </p:nvPr>
        </p:nvSpPr>
        <p:spPr>
          <a:solidFill>
            <a:schemeClr val="bg1">
              <a:lumMod val="95000"/>
            </a:schemeClr>
          </a:solidFill>
        </p:spPr>
        <p:txBody>
          <a:bodyPr vert="horz" lIns="457200" tIns="45720" rIns="457200" bIns="45720" rtlCol="0" anchor="ctr">
            <a:noAutofit/>
          </a:bodyPr>
          <a:lstStyle>
            <a:lvl1pPr>
              <a:defRPr lang="en-US" sz="3400" spc="160" baseline="0" dirty="0"/>
            </a:lvl1pPr>
          </a:lstStyle>
          <a:p>
            <a:pPr lvl="0"/>
            <a:r>
              <a:rPr lang="en-US" dirty="0"/>
              <a:t>CLICK TO EDIT MASTER TITLE STYLE</a:t>
            </a:r>
          </a:p>
        </p:txBody>
      </p:sp>
    </p:spTree>
    <p:extLst>
      <p:ext uri="{BB962C8B-B14F-4D97-AF65-F5344CB8AC3E}">
        <p14:creationId xmlns:p14="http://schemas.microsoft.com/office/powerpoint/2010/main" val="20625437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 no top bar">
    <p:spTree>
      <p:nvGrpSpPr>
        <p:cNvPr id="1" name=""/>
        <p:cNvGrpSpPr/>
        <p:nvPr/>
      </p:nvGrpSpPr>
      <p:grpSpPr>
        <a:xfrm>
          <a:off x="0" y="0"/>
          <a:ext cx="0" cy="0"/>
          <a:chOff x="0" y="0"/>
          <a:chExt cx="0" cy="0"/>
        </a:xfrm>
      </p:grpSpPr>
      <p:sp>
        <p:nvSpPr>
          <p:cNvPr id="3" name="Rectangle 2"/>
          <p:cNvSpPr/>
          <p:nvPr userDrawn="1"/>
        </p:nvSpPr>
        <p:spPr>
          <a:xfrm>
            <a:off x="0" y="0"/>
            <a:ext cx="12192000" cy="12254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2"/>
          </p:cNvPr>
          <p:cNvSpPr txBox="1"/>
          <p:nvPr userDrawn="1"/>
        </p:nvSpPr>
        <p:spPr>
          <a:xfrm>
            <a:off x="9524236" y="6316156"/>
            <a:ext cx="2426464" cy="367873"/>
          </a:xfrm>
          <a:prstGeom prst="roundRect">
            <a:avLst>
              <a:gd name="adj" fmla="val 50000"/>
            </a:avLst>
          </a:prstGeom>
          <a:solidFill>
            <a:schemeClr val="tx2"/>
          </a:solidFill>
        </p:spPr>
        <p:txBody>
          <a:bodyPr wrap="square" rtlCol="0">
            <a:spAutoFit/>
          </a:bodyPr>
          <a:lstStyle/>
          <a:p>
            <a:pPr algn="ctr"/>
            <a:r>
              <a:rPr lang="en-US" sz="1100" dirty="0">
                <a:solidFill>
                  <a:schemeClr val="bg1"/>
                </a:solidFill>
              </a:rPr>
              <a:t>Neal Creative</a:t>
            </a:r>
            <a:r>
              <a:rPr lang="en-US" sz="1100" baseline="0" dirty="0">
                <a:solidFill>
                  <a:schemeClr val="bg1"/>
                </a:solidFill>
              </a:rPr>
              <a:t>  | </a:t>
            </a:r>
            <a:r>
              <a:rPr lang="en-US" sz="1100" b="1" baseline="0" dirty="0">
                <a:solidFill>
                  <a:schemeClr val="bg1"/>
                </a:solidFill>
              </a:rPr>
              <a:t>Learn more</a:t>
            </a:r>
            <a:endParaRPr lang="en-US" sz="1100" b="1" dirty="0">
              <a:solidFill>
                <a:schemeClr val="bg1"/>
              </a:solidFill>
            </a:endParaRPr>
          </a:p>
        </p:txBody>
      </p:sp>
      <p:sp>
        <p:nvSpPr>
          <p:cNvPr id="5" name="TextBox 4">
            <a:extLst>
              <a:ext uri="{FF2B5EF4-FFF2-40B4-BE49-F238E27FC236}">
                <a16:creationId xmlns:a16="http://schemas.microsoft.com/office/drawing/2014/main" id="{FB34A05A-4AD6-4BC6-B6EA-314331190DB2}"/>
              </a:ext>
            </a:extLst>
          </p:cNvPr>
          <p:cNvSpPr txBox="1"/>
          <p:nvPr userDrawn="1"/>
        </p:nvSpPr>
        <p:spPr>
          <a:xfrm>
            <a:off x="177800" y="6435060"/>
            <a:ext cx="1050288" cy="246221"/>
          </a:xfrm>
          <a:prstGeom prst="rect">
            <a:avLst/>
          </a:prstGeom>
          <a:noFill/>
        </p:spPr>
        <p:txBody>
          <a:bodyPr wrap="none" rtlCol="0">
            <a:spAutoFit/>
          </a:bodyPr>
          <a:lstStyle/>
          <a:p>
            <a:r>
              <a:rPr lang="en-US" sz="1000" dirty="0">
                <a:solidFill>
                  <a:schemeClr val="bg1">
                    <a:lumMod val="75000"/>
                  </a:schemeClr>
                </a:solidFill>
              </a:rPr>
              <a:t>Neal Creative </a:t>
            </a:r>
            <a:r>
              <a:rPr lang="en-US" sz="1000" baseline="30000" dirty="0">
                <a:solidFill>
                  <a:schemeClr val="bg1">
                    <a:lumMod val="75000"/>
                  </a:schemeClr>
                </a:solidFill>
              </a:rPr>
              <a:t>©</a:t>
            </a:r>
          </a:p>
        </p:txBody>
      </p:sp>
    </p:spTree>
    <p:extLst>
      <p:ext uri="{BB962C8B-B14F-4D97-AF65-F5344CB8AC3E}">
        <p14:creationId xmlns:p14="http://schemas.microsoft.com/office/powerpoint/2010/main" val="32262790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1050758"/>
          </a:xfrm>
          <a:prstGeom prst="rect">
            <a:avLst/>
          </a:prstGeom>
        </p:spPr>
        <p:txBody>
          <a:bodyPr vert="horz" lIns="457200" tIns="45720" rIns="457200" bIns="45720" rtlCol="0" anchor="ctr">
            <a:noAutofit/>
          </a:bodyPr>
          <a:lstStyle/>
          <a:p>
            <a:pPr lvl="0" algn="ctr">
              <a:lnSpc>
                <a:spcPct val="90000"/>
              </a:lnSpc>
              <a:spcBef>
                <a:spcPct val="0"/>
              </a:spcBef>
              <a:buNone/>
              <a:tabLst>
                <a:tab pos="10579100" algn="l"/>
              </a:tabLst>
            </a:pPr>
            <a:endParaRPr lang="en-US" sz="3400" b="0" i="0" spc="160" baseline="0">
              <a:gradFill>
                <a:gsLst>
                  <a:gs pos="0">
                    <a:schemeClr val="tx2"/>
                  </a:gs>
                  <a:gs pos="100000">
                    <a:schemeClr val="tx2"/>
                  </a:gs>
                </a:gsLst>
                <a:lin ang="5400000" scaled="1"/>
              </a:gradFill>
              <a:latin typeface="Segoe UI Semibold" panose="020B0702040204020203" pitchFamily="34" charset="0"/>
              <a:ea typeface="+mj-ea"/>
              <a:cs typeface="Segoe UI Semibold" panose="020B0702040204020203" pitchFamily="34" charset="0"/>
            </a:endParaRPr>
          </a:p>
        </p:txBody>
      </p:sp>
      <p:sp>
        <p:nvSpPr>
          <p:cNvPr id="2" name="Title Placeholder 1"/>
          <p:cNvSpPr>
            <a:spLocks noGrp="1"/>
          </p:cNvSpPr>
          <p:nvPr>
            <p:ph type="title"/>
          </p:nvPr>
        </p:nvSpPr>
        <p:spPr>
          <a:xfrm>
            <a:off x="0" y="0"/>
            <a:ext cx="12192000" cy="1050758"/>
          </a:xfrm>
          <a:prstGeom prst="rect">
            <a:avLst/>
          </a:prstGeom>
        </p:spPr>
        <p:txBody>
          <a:bodyPr vert="horz" lIns="457200" tIns="45720" rIns="457200" bIns="45720" rtlCol="0" anchor="ctr">
            <a:noAutofit/>
          </a:bodyPr>
          <a:lstStyle/>
          <a:p>
            <a:pPr lvl="0" algn="ctr" defTabSz="914400" rtl="0" eaLnBrk="1" latinLnBrk="0" hangingPunct="1">
              <a:lnSpc>
                <a:spcPct val="90000"/>
              </a:lnSpc>
              <a:spcBef>
                <a:spcPct val="0"/>
              </a:spcBef>
              <a:buNone/>
              <a:tabLst>
                <a:tab pos="10579100" algn="l"/>
              </a:tabLst>
            </a:pPr>
            <a:r>
              <a:rPr lang="en-US"/>
              <a:t>Click to edit Master title style</a:t>
            </a:r>
            <a:endParaRPr lang="en-US" dirty="0"/>
          </a:p>
        </p:txBody>
      </p:sp>
      <p:sp>
        <p:nvSpPr>
          <p:cNvPr id="3" name="Text Placeholder 2"/>
          <p:cNvSpPr>
            <a:spLocks noGrp="1"/>
          </p:cNvSpPr>
          <p:nvPr>
            <p:ph type="body" idx="1"/>
          </p:nvPr>
        </p:nvSpPr>
        <p:spPr>
          <a:xfrm>
            <a:off x="0" y="1275347"/>
            <a:ext cx="12192000" cy="1949765"/>
          </a:xfrm>
          <a:prstGeom prst="rect">
            <a:avLst/>
          </a:prstGeom>
        </p:spPr>
        <p:txBody>
          <a:bodyPr vert="horz" lIns="457200" tIns="45720" rIns="45720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88115" y="6316156"/>
            <a:ext cx="27432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Tree>
    <p:extLst>
      <p:ext uri="{BB962C8B-B14F-4D97-AF65-F5344CB8AC3E}">
        <p14:creationId xmlns:p14="http://schemas.microsoft.com/office/powerpoint/2010/main" val="10717993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6" r:id="rId3"/>
    <p:sldLayoutId id="2147483677" r:id="rId4"/>
    <p:sldLayoutId id="2147483679" r:id="rId5"/>
  </p:sldLayoutIdLst>
  <p:hf hdr="0" dt="0"/>
  <p:txStyles>
    <p:titleStyle>
      <a:lvl1pPr algn="ctr" defTabSz="914400" rtl="0" eaLnBrk="1" latinLnBrk="0" hangingPunct="1">
        <a:lnSpc>
          <a:spcPct val="90000"/>
        </a:lnSpc>
        <a:spcBef>
          <a:spcPct val="0"/>
        </a:spcBef>
        <a:buNone/>
        <a:tabLst>
          <a:tab pos="10579100" algn="l"/>
        </a:tabLst>
        <a:defRPr lang="en-US" sz="3400" b="0" i="0" kern="1200" spc="160" baseline="0" dirty="0">
          <a:gradFill>
            <a:gsLst>
              <a:gs pos="0">
                <a:schemeClr val="tx2"/>
              </a:gs>
              <a:gs pos="100000">
                <a:schemeClr val="tx2"/>
              </a:gs>
            </a:gsLst>
            <a:lin ang="5400000" scaled="1"/>
          </a:gradFill>
          <a:latin typeface="Segoe UI Semibold" panose="020B0702040204020203" pitchFamily="34" charset="0"/>
          <a:ea typeface="+mj-ea"/>
          <a:cs typeface="Segoe UI Semibold" panose="020B07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lumMod val="85000"/>
              <a:lumOff val="15000"/>
            </a:schemeClr>
          </a:soli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500"/>
        </a:spcBef>
        <a:spcAft>
          <a:spcPts val="1200"/>
        </a:spcAft>
        <a:buFont typeface="Arial" panose="020B0604020202020204" pitchFamily="34" charset="0"/>
        <a:buNone/>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0ahUKEwir0aX6j-TWAhXEAxoKHfO9BzMQjRwIBw&amp;url=http://www.unesco.org.uk/&amp;psig=AOvVaw2QpBfgAv51TedQvpQ-SB_A&amp;ust=1507658492228688" TargetMode="External"/><Relationship Id="rId9" Type="http://schemas.openxmlformats.org/officeDocument/2006/relationships/chart" Target="../charts/chart3.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https://play.google.com/store/apps/details?id=unesco.org.zimict.app.unescodone&amp;gl=ZA" TargetMode="External"/><Relationship Id="rId4" Type="http://schemas.openxmlformats.org/officeDocument/2006/relationships/image" Target="../media/image15.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2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r0aX6j-TWAhXEAxoKHfO9BzMQjRwIBw&amp;url=http://www.unesco.org.uk/&amp;psig=AOvVaw2QpBfgAv51TedQvpQ-SB_A&amp;ust=1507658492228688" TargetMode="External"/><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r0aX6j-TWAhXEAxoKHfO9BzMQjRwIBw&amp;url=http://www.unesco.org.uk/&amp;psig=AOvVaw2QpBfgAv51TedQvpQ-SB_A&amp;ust=1507658492228688" TargetMode="External"/><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www.oercommons.org/hubs/unesco" TargetMode="External"/><Relationship Id="rId5" Type="http://schemas.openxmlformats.org/officeDocument/2006/relationships/image" Target="../media/image4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unesdoc.unesco.org/ark:/48223/pf0000265721"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hyperlink" Target="https://www.oercommons.org/hubs/UNESCO" TargetMode="External"/><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google.com/url?sa=i&amp;rct=j&amp;q=&amp;esrc=s&amp;source=images&amp;cd=&amp;cad=rja&amp;uact=8&amp;ved=0ahUKEwir0aX6j-TWAhXEAxoKHfO9BzMQjRwIBw&amp;url=http://www.unesco.org.uk/&amp;psig=AOvVaw2QpBfgAv51TedQvpQ-SB_A&amp;ust=1507658492228688" TargetMode="External"/><Relationship Id="rId5" Type="http://schemas.openxmlformats.org/officeDocument/2006/relationships/image" Target="../media/image45.png"/><Relationship Id="rId4" Type="http://schemas.openxmlformats.org/officeDocument/2006/relationships/hyperlink" Target="https://www.oercommons.org/hubs/unesc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0ahUKEwir0aX6j-TWAhXEAxoKHfO9BzMQjRwIBw&amp;url=http://www.unesco.org.uk/&amp;psig=AOvVaw2QpBfgAv51TedQvpQ-SB_A&amp;ust=150765849222868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hat.whatsapp.com/HSkN0gQLbZECV1TQdjoxMh"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google.com/url?sa=i&amp;rct=j&amp;q=&amp;esrc=s&amp;source=images&amp;cd=&amp;cad=rja&amp;uact=8&amp;ved=0ahUKEwir0aX6j-TWAhXEAxoKHfO9BzMQjRwIBw&amp;url=http://www.unesco.org.uk/&amp;psig=AOvVaw2QpBfgAv51TedQvpQ-SB_A&amp;ust=1507658492228688"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r0aX6j-TWAhXEAxoKHfO9BzMQjRwIBw&amp;url=http://www.unesco.org.uk/&amp;psig=AOvVaw2QpBfgAv51TedQvpQ-SB_A&amp;ust=1507658492228688"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iconbug.com/download/size/64/icon/7933/button-flag-guyana/"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D9361-D212-4CD0-9393-4E403F278B45}"/>
              </a:ext>
            </a:extLst>
          </p:cNvPr>
          <p:cNvSpPr/>
          <p:nvPr/>
        </p:nvSpPr>
        <p:spPr>
          <a:xfrm>
            <a:off x="6954424" y="2297103"/>
            <a:ext cx="3642055" cy="13013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extBox 1">
            <a:extLst>
              <a:ext uri="{FF2B5EF4-FFF2-40B4-BE49-F238E27FC236}">
                <a16:creationId xmlns:a16="http://schemas.microsoft.com/office/drawing/2014/main" id="{6BD59475-CD66-4751-83EF-FEC02A44E31A}"/>
              </a:ext>
            </a:extLst>
          </p:cNvPr>
          <p:cNvSpPr txBox="1"/>
          <p:nvPr/>
        </p:nvSpPr>
        <p:spPr>
          <a:xfrm>
            <a:off x="559427" y="1415663"/>
            <a:ext cx="10034381" cy="981807"/>
          </a:xfrm>
          <a:prstGeom prst="rect">
            <a:avLst/>
          </a:prstGeom>
          <a:noFill/>
        </p:spPr>
        <p:txBody>
          <a:bodyPr wrap="square" lIns="91440" tIns="45720" rIns="91440" bIns="45720" rtlCol="0" anchor="t">
            <a:spAutoFit/>
          </a:bodyPr>
          <a:lstStyle/>
          <a:p>
            <a:pPr>
              <a:lnSpc>
                <a:spcPct val="85000"/>
              </a:lnSpc>
              <a:defRPr/>
            </a:pPr>
            <a:r>
              <a:rPr kumimoji="0" lang="en-US" sz="4000" b="1" i="0" u="none" strike="noStrike" kern="1200" cap="none" spc="-20" normalizeH="0" baseline="0" noProof="0">
                <a:ln>
                  <a:noFill/>
                </a:ln>
                <a:solidFill>
                  <a:srgbClr val="FFFFFF"/>
                </a:solidFill>
                <a:effectLst/>
                <a:uLnTx/>
                <a:uFillTx/>
                <a:latin typeface="Segoe UI"/>
                <a:ea typeface="+mn-ea"/>
                <a:cs typeface="+mn-cs"/>
              </a:rPr>
              <a:t>UNESCO ICT-CFT</a:t>
            </a:r>
            <a:r>
              <a:rPr lang="en-US" sz="4000" b="1" spc="-20">
                <a:solidFill>
                  <a:srgbClr val="FFFFFF"/>
                </a:solidFill>
                <a:latin typeface="Segoe UI"/>
              </a:rPr>
              <a:t> &amp; </a:t>
            </a:r>
            <a:r>
              <a:rPr kumimoji="0" lang="en-US" sz="4000" b="1" i="0" u="none" strike="noStrike" kern="1200" cap="none" spc="-20" normalizeH="0" baseline="0" noProof="0">
                <a:ln>
                  <a:noFill/>
                </a:ln>
                <a:solidFill>
                  <a:srgbClr val="FFFFFF"/>
                </a:solidFill>
                <a:effectLst/>
                <a:uLnTx/>
                <a:uFillTx/>
                <a:latin typeface="Segoe UI"/>
                <a:ea typeface="+mn-ea"/>
                <a:cs typeface="+mn-cs"/>
              </a:rPr>
              <a:t>OER</a:t>
            </a:r>
            <a:endParaRPr lang="en-US"/>
          </a:p>
          <a:p>
            <a:pPr>
              <a:lnSpc>
                <a:spcPct val="85000"/>
              </a:lnSpc>
              <a:defRPr/>
            </a:pPr>
            <a:br>
              <a:rPr lang="en-US" sz="1400" b="1" spc="-20" dirty="0">
                <a:solidFill>
                  <a:srgbClr val="FFFFFF"/>
                </a:solidFill>
                <a:latin typeface="Segoe UI"/>
              </a:rPr>
            </a:br>
            <a:r>
              <a:rPr lang="en-US" sz="1400" b="1" spc="-20">
                <a:solidFill>
                  <a:srgbClr val="FFFFFF"/>
                </a:solidFill>
                <a:latin typeface="Segoe UI"/>
              </a:rPr>
              <a:t>3rd February 2021</a:t>
            </a:r>
            <a:endParaRPr lang="en-US" sz="1400">
              <a:cs typeface="Segoe UI"/>
            </a:endParaRPr>
          </a:p>
        </p:txBody>
      </p:sp>
      <p:sp>
        <p:nvSpPr>
          <p:cNvPr id="3" name="Rectangle 2">
            <a:extLst>
              <a:ext uri="{FF2B5EF4-FFF2-40B4-BE49-F238E27FC236}">
                <a16:creationId xmlns:a16="http://schemas.microsoft.com/office/drawing/2014/main" id="{CA480A17-B33A-4E1E-B9C3-7E3069563167}"/>
              </a:ext>
            </a:extLst>
          </p:cNvPr>
          <p:cNvSpPr/>
          <p:nvPr/>
        </p:nvSpPr>
        <p:spPr>
          <a:xfrm>
            <a:off x="0" y="0"/>
            <a:ext cx="12192000" cy="1240325"/>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59443" y="4529521"/>
            <a:ext cx="6026552" cy="1938992"/>
          </a:xfrm>
          <a:prstGeom prst="rect">
            <a:avLst/>
          </a:prstGeom>
        </p:spPr>
        <p:txBody>
          <a:bodyPr wrap="square">
            <a:spAutoFit/>
          </a:bodyPr>
          <a:lstStyle/>
          <a:p>
            <a:pPr lvl="0">
              <a:defRPr/>
            </a:pPr>
            <a:r>
              <a:rPr lang="en-ZA" dirty="0"/>
              <a:t>Leveraging advantage from existing OER in the creation of teacher professional development courses</a:t>
            </a:r>
          </a:p>
          <a:p>
            <a:pPr lvl="0">
              <a:defRPr/>
            </a:pPr>
            <a:endParaRPr lang="en-ZA" kern="0" dirty="0"/>
          </a:p>
          <a:p>
            <a:pPr lvl="0">
              <a:defRPr/>
            </a:pPr>
            <a:endParaRPr lang="en-ZA" kern="0" dirty="0"/>
          </a:p>
          <a:p>
            <a:pPr lvl="0">
              <a:defRPr/>
            </a:pPr>
            <a:endParaRPr lang="en-ZA" kern="0" dirty="0"/>
          </a:p>
          <a:p>
            <a:pPr lvl="0">
              <a:defRPr/>
            </a:pPr>
            <a:endParaRPr lang="en-ZA" kern="0" dirty="0"/>
          </a:p>
          <a:p>
            <a:pPr lvl="0">
              <a:defRPr/>
            </a:pPr>
            <a:r>
              <a:rPr lang="en-ZA" sz="1000" kern="0" dirty="0"/>
              <a:t>Prepared by Neil Butcher &amp; Associates</a:t>
            </a:r>
            <a:endParaRPr lang="en-US" sz="1000" kern="0" dirty="0"/>
          </a:p>
        </p:txBody>
      </p:sp>
      <p:sp>
        <p:nvSpPr>
          <p:cNvPr id="60" name="TextBox 59"/>
          <p:cNvSpPr txBox="1"/>
          <p:nvPr/>
        </p:nvSpPr>
        <p:spPr>
          <a:xfrm>
            <a:off x="7208364" y="2488555"/>
            <a:ext cx="893193" cy="415498"/>
          </a:xfrm>
          <a:prstGeom prst="rect">
            <a:avLst/>
          </a:prstGeom>
          <a:noFill/>
        </p:spPr>
        <p:txBody>
          <a:bodyPr wrap="none" lIns="91440" tIns="45720" rIns="91440" bIns="45720" rtlCol="0" anchor="t">
            <a:spAutoFit/>
          </a:bodyPr>
          <a:lstStyle/>
          <a:p>
            <a:pPr algn="ctr"/>
            <a:r>
              <a:rPr lang="en-ZA" sz="1050" b="1" dirty="0"/>
              <a:t>Knowledge</a:t>
            </a:r>
            <a:br>
              <a:rPr lang="en-ZA" sz="1050" b="1" dirty="0">
                <a:cs typeface="Segoe UI"/>
              </a:rPr>
            </a:br>
            <a:r>
              <a:rPr lang="en-ZA" sz="1050" b="1" dirty="0"/>
              <a:t>Acquistion </a:t>
            </a:r>
            <a:endParaRPr lang="en-US" dirty="0"/>
          </a:p>
        </p:txBody>
      </p:sp>
      <p:sp>
        <p:nvSpPr>
          <p:cNvPr id="61" name="TextBox 60"/>
          <p:cNvSpPr txBox="1"/>
          <p:nvPr/>
        </p:nvSpPr>
        <p:spPr>
          <a:xfrm>
            <a:off x="8810265" y="2478908"/>
            <a:ext cx="893193" cy="415498"/>
          </a:xfrm>
          <a:prstGeom prst="rect">
            <a:avLst/>
          </a:prstGeom>
          <a:noFill/>
        </p:spPr>
        <p:txBody>
          <a:bodyPr wrap="none" rtlCol="0">
            <a:spAutoFit/>
          </a:bodyPr>
          <a:lstStyle/>
          <a:p>
            <a:pPr algn="ctr"/>
            <a:r>
              <a:rPr lang="en-ZA" sz="1050" b="1" dirty="0"/>
              <a:t>Knowledge</a:t>
            </a:r>
            <a:br>
              <a:rPr lang="en-ZA" sz="1050" b="1" dirty="0"/>
            </a:br>
            <a:r>
              <a:rPr lang="en-ZA" sz="1050" b="1" dirty="0"/>
              <a:t>Deepening</a:t>
            </a:r>
          </a:p>
        </p:txBody>
      </p:sp>
      <p:sp>
        <p:nvSpPr>
          <p:cNvPr id="62" name="TextBox 61"/>
          <p:cNvSpPr txBox="1"/>
          <p:nvPr/>
        </p:nvSpPr>
        <p:spPr>
          <a:xfrm>
            <a:off x="10478949" y="2480837"/>
            <a:ext cx="893193" cy="415498"/>
          </a:xfrm>
          <a:prstGeom prst="rect">
            <a:avLst/>
          </a:prstGeom>
          <a:noFill/>
        </p:spPr>
        <p:txBody>
          <a:bodyPr wrap="none" rtlCol="0">
            <a:spAutoFit/>
          </a:bodyPr>
          <a:lstStyle/>
          <a:p>
            <a:pPr algn="ctr"/>
            <a:r>
              <a:rPr lang="en-ZA" sz="1050" b="1" dirty="0"/>
              <a:t>Knowledge</a:t>
            </a:r>
            <a:br>
              <a:rPr lang="en-ZA" sz="1050" b="1" dirty="0"/>
            </a:br>
            <a:r>
              <a:rPr lang="en-ZA" sz="1050" b="1" dirty="0"/>
              <a:t>Creation</a:t>
            </a:r>
          </a:p>
        </p:txBody>
      </p:sp>
      <p:pic>
        <p:nvPicPr>
          <p:cNvPr id="63" name="Picture 2" descr="http://www.unesco.org/webworld/download/oer/EN/oer_logo_EN_1.png"/>
          <p:cNvPicPr>
            <a:picLocks noChangeAspect="1" noChangeArrowheads="1"/>
          </p:cNvPicPr>
          <p:nvPr/>
        </p:nvPicPr>
        <p:blipFill>
          <a:blip r:embed="rId3" cstate="print">
            <a:clrChange>
              <a:clrFrom>
                <a:srgbClr val="0F75BC"/>
              </a:clrFrom>
              <a:clrTo>
                <a:srgbClr val="0F75BC">
                  <a:alpha val="0"/>
                </a:srgbClr>
              </a:clrTo>
            </a:clrChange>
          </a:blip>
          <a:srcRect/>
          <a:stretch>
            <a:fillRect/>
          </a:stretch>
        </p:blipFill>
        <p:spPr bwMode="auto">
          <a:xfrm>
            <a:off x="9864645" y="484601"/>
            <a:ext cx="2121800" cy="1415130"/>
          </a:xfrm>
          <a:prstGeom prst="rect">
            <a:avLst/>
          </a:prstGeom>
          <a:noFill/>
        </p:spPr>
      </p:pic>
      <p:pic>
        <p:nvPicPr>
          <p:cNvPr id="2055" name="Picture 7" descr="Image result for unesco logo white">
            <a:hlinkClick r:id="rId4"/>
          </p:cNvPr>
          <p:cNvPicPr>
            <a:picLocks noChangeAspect="1" noChangeArrowheads="1"/>
          </p:cNvPicPr>
          <p:nvPr/>
        </p:nvPicPr>
        <p:blipFill>
          <a:blip r:embed="rId5"/>
          <a:srcRect r="62524"/>
          <a:stretch>
            <a:fillRect/>
          </a:stretch>
        </p:blipFill>
        <p:spPr bwMode="auto">
          <a:xfrm>
            <a:off x="10290948" y="5311716"/>
            <a:ext cx="1362276" cy="1090528"/>
          </a:xfrm>
          <a:prstGeom prst="rect">
            <a:avLst/>
          </a:prstGeom>
          <a:noFill/>
        </p:spPr>
      </p:pic>
      <p:pic>
        <p:nvPicPr>
          <p:cNvPr id="64" name="Picture 63" descr="CCBY80x15.png"/>
          <p:cNvPicPr>
            <a:picLocks noChangeAspect="1"/>
          </p:cNvPicPr>
          <p:nvPr/>
        </p:nvPicPr>
        <p:blipFill>
          <a:blip r:embed="rId6"/>
          <a:stretch>
            <a:fillRect/>
          </a:stretch>
        </p:blipFill>
        <p:spPr>
          <a:xfrm>
            <a:off x="2920675" y="6253946"/>
            <a:ext cx="609600" cy="114300"/>
          </a:xfrm>
          <a:prstGeom prst="rect">
            <a:avLst/>
          </a:prstGeom>
        </p:spPr>
      </p:pic>
      <p:grpSp>
        <p:nvGrpSpPr>
          <p:cNvPr id="31" name="Percent Chart"/>
          <p:cNvGrpSpPr/>
          <p:nvPr/>
        </p:nvGrpSpPr>
        <p:grpSpPr>
          <a:xfrm>
            <a:off x="6872920" y="3041972"/>
            <a:ext cx="1645920" cy="1645973"/>
            <a:chOff x="4547093" y="1223945"/>
            <a:chExt cx="1645920" cy="1645973"/>
          </a:xfrm>
        </p:grpSpPr>
        <p:sp>
          <p:nvSpPr>
            <p:cNvPr id="32" name="Outer Oval"/>
            <p:cNvSpPr>
              <a:spLocks noChangeAspect="1"/>
            </p:cNvSpPr>
            <p:nvPr/>
          </p:nvSpPr>
          <p:spPr>
            <a:xfrm>
              <a:off x="4646290" y="1323168"/>
              <a:ext cx="1447527" cy="1447527"/>
            </a:xfrm>
            <a:prstGeom prst="ellipse">
              <a:avLst/>
            </a:prstGeom>
            <a:solidFill>
              <a:srgbClr val="75D1FF"/>
            </a:solidFill>
            <a:ln w="9525" cap="flat" cmpd="sng" algn="ctr">
              <a:noFill/>
              <a:prstDash val="solid"/>
            </a:ln>
            <a:effectLst/>
          </p:spPr>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6B141"/>
                </a:solidFill>
                <a:effectLst/>
                <a:uLnTx/>
                <a:uFillTx/>
                <a:latin typeface="Calibri"/>
                <a:ea typeface="+mn-ea"/>
                <a:cs typeface="+mn-cs"/>
              </a:endParaRPr>
            </a:p>
          </p:txBody>
        </p:sp>
        <p:sp>
          <p:nvSpPr>
            <p:cNvPr id="33" name="dots"/>
            <p:cNvSpPr>
              <a:spLocks noChangeAspect="1"/>
            </p:cNvSpPr>
            <p:nvPr/>
          </p:nvSpPr>
          <p:spPr>
            <a:xfrm>
              <a:off x="4783558" y="1460436"/>
              <a:ext cx="1172990" cy="1172990"/>
            </a:xfrm>
            <a:prstGeom prst="ellipse">
              <a:avLst/>
            </a:prstGeom>
            <a:noFill/>
            <a:ln w="40005" cap="rnd" cmpd="sng" algn="ctr">
              <a:solidFill>
                <a:schemeClr val="bg1">
                  <a:alpha val="68000"/>
                </a:schemeClr>
              </a:solidFill>
              <a:prstDash val="sysDot"/>
            </a:ln>
            <a:effectLst/>
          </p:spPr>
          <p:txBody>
            <a:bodyPr rtlCol="0" anchor="ctr"/>
            <a:lstStyle/>
            <a:p>
              <a:pPr algn="ctr" defTabSz="457200"/>
              <a:endParaRPr lang="en-US" kern="0">
                <a:solidFill>
                  <a:prstClr val="white"/>
                </a:solidFill>
                <a:latin typeface="Calibri"/>
              </a:endParaRPr>
            </a:p>
          </p:txBody>
        </p:sp>
        <p:graphicFrame>
          <p:nvGraphicFramePr>
            <p:cNvPr id="34" name="Excel Chart"/>
            <p:cNvGraphicFramePr>
              <a:graphicFrameLocks noChangeAspect="1"/>
            </p:cNvGraphicFramePr>
            <p:nvPr>
              <p:extLst>
                <p:ext uri="{D42A27DB-BD31-4B8C-83A1-F6EECF244321}">
                  <p14:modId xmlns:p14="http://schemas.microsoft.com/office/powerpoint/2010/main" val="3636100465"/>
                </p:ext>
              </p:extLst>
            </p:nvPr>
          </p:nvGraphicFramePr>
          <p:xfrm>
            <a:off x="4547093" y="1223945"/>
            <a:ext cx="1645920" cy="1645973"/>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35" name="Percent Chart"/>
          <p:cNvGrpSpPr/>
          <p:nvPr/>
        </p:nvGrpSpPr>
        <p:grpSpPr>
          <a:xfrm>
            <a:off x="10169017" y="3009085"/>
            <a:ext cx="1645920" cy="1645973"/>
            <a:chOff x="4547093" y="1223945"/>
            <a:chExt cx="1645920" cy="1645973"/>
          </a:xfrm>
        </p:grpSpPr>
        <p:sp>
          <p:nvSpPr>
            <p:cNvPr id="36" name="Outer Oval"/>
            <p:cNvSpPr>
              <a:spLocks noChangeAspect="1"/>
            </p:cNvSpPr>
            <p:nvPr/>
          </p:nvSpPr>
          <p:spPr>
            <a:xfrm>
              <a:off x="4646290" y="1323168"/>
              <a:ext cx="1447527" cy="1447527"/>
            </a:xfrm>
            <a:prstGeom prst="ellipse">
              <a:avLst/>
            </a:prstGeom>
            <a:solidFill>
              <a:srgbClr val="92D050"/>
            </a:solidFill>
            <a:ln w="9525" cap="flat" cmpd="sng" algn="ctr">
              <a:noFill/>
              <a:prstDash val="solid"/>
            </a:ln>
            <a:effectLst/>
          </p:spPr>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6B141"/>
                </a:solidFill>
                <a:effectLst/>
                <a:uLnTx/>
                <a:uFillTx/>
                <a:latin typeface="Calibri"/>
                <a:ea typeface="+mn-ea"/>
                <a:cs typeface="+mn-cs"/>
              </a:endParaRPr>
            </a:p>
          </p:txBody>
        </p:sp>
        <p:sp>
          <p:nvSpPr>
            <p:cNvPr id="37" name="dots"/>
            <p:cNvSpPr>
              <a:spLocks noChangeAspect="1"/>
            </p:cNvSpPr>
            <p:nvPr/>
          </p:nvSpPr>
          <p:spPr>
            <a:xfrm>
              <a:off x="4783558" y="1460436"/>
              <a:ext cx="1172990" cy="1172990"/>
            </a:xfrm>
            <a:prstGeom prst="ellipse">
              <a:avLst/>
            </a:prstGeom>
            <a:noFill/>
            <a:ln w="40005" cap="rnd" cmpd="sng" algn="ctr">
              <a:solidFill>
                <a:schemeClr val="bg1">
                  <a:alpha val="68000"/>
                </a:schemeClr>
              </a:solidFill>
              <a:prstDash val="sysDot"/>
            </a:ln>
            <a:effectLst/>
          </p:spPr>
          <p:txBody>
            <a:bodyPr rtlCol="0" anchor="ctr"/>
            <a:lstStyle/>
            <a:p>
              <a:pPr algn="ctr" defTabSz="457200"/>
              <a:endParaRPr lang="en-US" kern="0">
                <a:solidFill>
                  <a:prstClr val="white"/>
                </a:solidFill>
                <a:latin typeface="Calibri"/>
              </a:endParaRPr>
            </a:p>
          </p:txBody>
        </p:sp>
        <p:graphicFrame>
          <p:nvGraphicFramePr>
            <p:cNvPr id="38" name="Excel Chart"/>
            <p:cNvGraphicFramePr>
              <a:graphicFrameLocks noChangeAspect="1"/>
            </p:cNvGraphicFramePr>
            <p:nvPr>
              <p:extLst>
                <p:ext uri="{D42A27DB-BD31-4B8C-83A1-F6EECF244321}">
                  <p14:modId xmlns:p14="http://schemas.microsoft.com/office/powerpoint/2010/main" val="2563638663"/>
                </p:ext>
              </p:extLst>
            </p:nvPr>
          </p:nvGraphicFramePr>
          <p:xfrm>
            <a:off x="4547093" y="1223945"/>
            <a:ext cx="1645920" cy="1645973"/>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39" name="Percent Chart"/>
          <p:cNvGrpSpPr/>
          <p:nvPr/>
        </p:nvGrpSpPr>
        <p:grpSpPr>
          <a:xfrm>
            <a:off x="8470226" y="3032234"/>
            <a:ext cx="1645920" cy="1645973"/>
            <a:chOff x="4547093" y="1223945"/>
            <a:chExt cx="1645920" cy="1645973"/>
          </a:xfrm>
        </p:grpSpPr>
        <p:sp>
          <p:nvSpPr>
            <p:cNvPr id="40" name="Outer Oval"/>
            <p:cNvSpPr>
              <a:spLocks noChangeAspect="1"/>
            </p:cNvSpPr>
            <p:nvPr/>
          </p:nvSpPr>
          <p:spPr>
            <a:xfrm>
              <a:off x="4646290" y="1323168"/>
              <a:ext cx="1447527" cy="1447527"/>
            </a:xfrm>
            <a:prstGeom prst="ellipse">
              <a:avLst/>
            </a:prstGeom>
            <a:solidFill>
              <a:srgbClr val="004568"/>
            </a:solidFill>
            <a:ln w="9525" cap="flat" cmpd="sng" algn="ctr">
              <a:noFill/>
              <a:prstDash val="solid"/>
            </a:ln>
            <a:effectLst/>
          </p:spPr>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6B141"/>
                </a:solidFill>
                <a:effectLst/>
                <a:uLnTx/>
                <a:uFillTx/>
                <a:latin typeface="Calibri"/>
                <a:ea typeface="+mn-ea"/>
                <a:cs typeface="+mn-cs"/>
              </a:endParaRPr>
            </a:p>
          </p:txBody>
        </p:sp>
        <p:graphicFrame>
          <p:nvGraphicFramePr>
            <p:cNvPr id="41" name="Excel Chart"/>
            <p:cNvGraphicFramePr>
              <a:graphicFrameLocks noChangeAspect="1"/>
            </p:cNvGraphicFramePr>
            <p:nvPr>
              <p:extLst>
                <p:ext uri="{D42A27DB-BD31-4B8C-83A1-F6EECF244321}">
                  <p14:modId xmlns:p14="http://schemas.microsoft.com/office/powerpoint/2010/main" val="1776760059"/>
                </p:ext>
              </p:extLst>
            </p:nvPr>
          </p:nvGraphicFramePr>
          <p:xfrm>
            <a:off x="4547093" y="1223945"/>
            <a:ext cx="1645920" cy="1645973"/>
          </p:xfrm>
          <a:graphic>
            <a:graphicData uri="http://schemas.openxmlformats.org/drawingml/2006/chart">
              <c:chart xmlns:c="http://schemas.openxmlformats.org/drawingml/2006/chart" xmlns:r="http://schemas.openxmlformats.org/officeDocument/2006/relationships" r:id="rId9"/>
            </a:graphicData>
          </a:graphic>
        </p:graphicFrame>
        <p:sp>
          <p:nvSpPr>
            <p:cNvPr id="50" name="dots / line"/>
            <p:cNvSpPr>
              <a:spLocks noChangeAspect="1"/>
            </p:cNvSpPr>
            <p:nvPr/>
          </p:nvSpPr>
          <p:spPr>
            <a:xfrm>
              <a:off x="4783558" y="1460436"/>
              <a:ext cx="1172990" cy="1172990"/>
            </a:xfrm>
            <a:prstGeom prst="ellipse">
              <a:avLst/>
            </a:prstGeom>
            <a:noFill/>
            <a:ln w="40005" cap="rnd" cmpd="sng" algn="ctr">
              <a:solidFill>
                <a:schemeClr val="accent4"/>
              </a:solidFill>
              <a:prstDash val="sysDot"/>
            </a:ln>
            <a:effectLst/>
          </p:spPr>
          <p:txBody>
            <a:bodyPr rtlCol="0" anchor="ctr"/>
            <a:lstStyle/>
            <a:p>
              <a:pPr algn="ctr" defTabSz="457200"/>
              <a:endParaRPr lang="en-US" kern="0">
                <a:solidFill>
                  <a:prstClr val="white"/>
                </a:solidFill>
                <a:latin typeface="Calibri"/>
              </a:endParaRPr>
            </a:p>
          </p:txBody>
        </p:sp>
      </p:grpSp>
    </p:spTree>
    <p:extLst>
      <p:ext uri="{BB962C8B-B14F-4D97-AF65-F5344CB8AC3E}">
        <p14:creationId xmlns:p14="http://schemas.microsoft.com/office/powerpoint/2010/main" val="405672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1907028382"/>
              </p:ext>
            </p:extLst>
          </p:nvPr>
        </p:nvGraphicFramePr>
        <p:xfrm>
          <a:off x="8060468" y="1397517"/>
          <a:ext cx="3654923" cy="3020786"/>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69026">
                <a:tc>
                  <a:txBody>
                    <a:bodyPr/>
                    <a:lstStyle/>
                    <a:p>
                      <a:r>
                        <a:rPr lang="en-US" sz="1600" b="1" dirty="0">
                          <a:solidFill>
                            <a:schemeClr val="bg1"/>
                          </a:solidFill>
                        </a:rPr>
                        <a:t>       South Africa</a:t>
                      </a:r>
                      <a:r>
                        <a:rPr lang="en-US" sz="1600" b="1" baseline="0" dirty="0">
                          <a:solidFill>
                            <a:schemeClr val="bg1"/>
                          </a:solidFill>
                        </a:rPr>
                        <a:t> </a:t>
                      </a:r>
                      <a:r>
                        <a:rPr lang="en-US" sz="1600" b="1" dirty="0">
                          <a:solidFill>
                            <a:schemeClr val="bg1"/>
                          </a:solidFill>
                        </a:rPr>
                        <a:t> </a:t>
                      </a:r>
                      <a:r>
                        <a:rPr lang="en-US" sz="1200" b="0" i="0" dirty="0">
                          <a:solidFill>
                            <a:schemeClr val="bg1"/>
                          </a:solidFill>
                        </a:rPr>
                        <a:t>(2017)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2516089">
                <a:tc>
                  <a:txBody>
                    <a:bodyPr/>
                    <a:lstStyle/>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Course</a:t>
                      </a:r>
                      <a:r>
                        <a:rPr lang="en-ZA" sz="1200" spc="30" baseline="0" dirty="0">
                          <a:gradFill>
                            <a:gsLst>
                              <a:gs pos="0">
                                <a:schemeClr val="tx1"/>
                              </a:gs>
                              <a:gs pos="100000">
                                <a:schemeClr val="tx1"/>
                              </a:gs>
                            </a:gsLst>
                            <a:lin ang="5400000" scaled="1"/>
                          </a:gradFill>
                        </a:rPr>
                        <a:t> name:</a:t>
                      </a:r>
                      <a:br>
                        <a:rPr lang="en-ZA" sz="1200" spc="30" baseline="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MG Online</a:t>
                      </a:r>
                    </a:p>
                    <a:p>
                      <a:pPr lvl="0">
                        <a:defRPr/>
                      </a:pPr>
                      <a:endParaRPr lang="en-ZA" sz="1200" b="1" spc="30" dirty="0">
                        <a:gradFill>
                          <a:gsLst>
                            <a:gs pos="0">
                              <a:schemeClr val="tx1"/>
                            </a:gs>
                            <a:gs pos="100000">
                              <a:schemeClr val="tx1"/>
                            </a:gs>
                          </a:gsLst>
                          <a:lin ang="5400000" scaled="1"/>
                        </a:gradFill>
                      </a:endParaRPr>
                    </a:p>
                    <a:p>
                      <a:pPr lvl="0">
                        <a:defRPr/>
                      </a:pPr>
                      <a:r>
                        <a:rPr lang="en-ZA" sz="1200" b="0" spc="30" dirty="0">
                          <a:gradFill>
                            <a:gsLst>
                              <a:gs pos="0">
                                <a:schemeClr val="tx1"/>
                              </a:gs>
                              <a:gs pos="100000">
                                <a:schemeClr val="tx1"/>
                              </a:gs>
                            </a:gsLst>
                            <a:lin ang="5400000" scaled="1"/>
                          </a:gradFill>
                        </a:rPr>
                        <a:t>Audience:</a:t>
                      </a:r>
                      <a:br>
                        <a:rPr lang="en-ZA" sz="1200" b="1"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In-service teachers</a:t>
                      </a:r>
                    </a:p>
                    <a:p>
                      <a:pPr lvl="0">
                        <a:defRPr/>
                      </a:pPr>
                      <a:endParaRPr lang="en-ZA" sz="1200" b="1" spc="30" dirty="0">
                        <a:gradFill>
                          <a:gsLst>
                            <a:gs pos="0">
                              <a:schemeClr val="tx1"/>
                            </a:gs>
                            <a:gs pos="100000">
                              <a:schemeClr val="tx1"/>
                            </a:gs>
                          </a:gsLst>
                          <a:lin ang="5400000" scaled="1"/>
                        </a:gradFill>
                      </a:endParaRPr>
                    </a:p>
                    <a:p>
                      <a:pPr lvl="0">
                        <a:defRPr/>
                      </a:pPr>
                      <a:r>
                        <a:rPr lang="en-ZA" sz="1200" b="0" spc="30" dirty="0">
                          <a:gradFill>
                            <a:gsLst>
                              <a:gs pos="0">
                                <a:schemeClr val="tx1"/>
                              </a:gs>
                              <a:gs pos="100000">
                                <a:schemeClr val="tx1"/>
                              </a:gs>
                            </a:gsLst>
                            <a:lin ang="5400000" scaled="1"/>
                          </a:gradFill>
                        </a:rPr>
                        <a:t>Developer:</a:t>
                      </a:r>
                      <a:br>
                        <a:rPr lang="en-ZA" sz="1200" b="1"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Matthew</a:t>
                      </a:r>
                      <a:r>
                        <a:rPr lang="en-ZA" sz="1200" b="1" spc="30" baseline="0" dirty="0">
                          <a:gradFill>
                            <a:gsLst>
                              <a:gs pos="0">
                                <a:schemeClr val="tx1"/>
                              </a:gs>
                              <a:gs pos="100000">
                                <a:schemeClr val="tx1"/>
                              </a:gs>
                            </a:gsLst>
                            <a:lin ang="5400000" scaled="1"/>
                          </a:gradFill>
                        </a:rPr>
                        <a:t> </a:t>
                      </a:r>
                      <a:r>
                        <a:rPr lang="en-ZA" sz="1200" b="1" spc="30" baseline="0" dirty="0" err="1">
                          <a:gradFill>
                            <a:gsLst>
                              <a:gs pos="0">
                                <a:schemeClr val="tx1"/>
                              </a:gs>
                              <a:gs pos="100000">
                                <a:schemeClr val="tx1"/>
                              </a:gs>
                            </a:gsLst>
                            <a:lin ang="5400000" scaled="1"/>
                          </a:gradFill>
                        </a:rPr>
                        <a:t>Goniwe</a:t>
                      </a:r>
                      <a:r>
                        <a:rPr lang="en-ZA" sz="1200" b="1" spc="30" baseline="0" dirty="0">
                          <a:gradFill>
                            <a:gsLst>
                              <a:gs pos="0">
                                <a:schemeClr val="tx1"/>
                              </a:gs>
                              <a:gs pos="100000">
                                <a:schemeClr val="tx1"/>
                              </a:gs>
                            </a:gsLst>
                            <a:lin ang="5400000" scaled="1"/>
                          </a:gradFill>
                        </a:rPr>
                        <a:t> School of Leadership and Governance (Gauteng Dept. of Education)</a:t>
                      </a:r>
                    </a:p>
                    <a:p>
                      <a:pPr lvl="0">
                        <a:defRPr/>
                      </a:pPr>
                      <a:endParaRPr lang="en-ZA" sz="1200" b="1" spc="30" baseline="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Methodology</a:t>
                      </a:r>
                      <a:r>
                        <a:rPr lang="en-ZA" sz="1200" spc="30" baseline="0" dirty="0">
                          <a:gradFill>
                            <a:gsLst>
                              <a:gs pos="0">
                                <a:schemeClr val="tx1"/>
                              </a:gs>
                              <a:gs pos="100000">
                                <a:schemeClr val="tx1"/>
                              </a:gs>
                            </a:gsLst>
                            <a:lin ang="5400000" scaled="1"/>
                          </a:gradFill>
                        </a:rPr>
                        <a:t> &amp; distribution mechanism</a:t>
                      </a:r>
                      <a:br>
                        <a:rPr lang="en-ZA" sz="1200" spc="30" baseline="0" dirty="0">
                          <a:gradFill>
                            <a:gsLst>
                              <a:gs pos="0">
                                <a:schemeClr val="tx1"/>
                              </a:gs>
                              <a:gs pos="100000">
                                <a:schemeClr val="tx1"/>
                              </a:gs>
                            </a:gsLst>
                            <a:lin ang="5400000" scaled="1"/>
                          </a:gradFill>
                        </a:rPr>
                      </a:br>
                      <a:r>
                        <a:rPr lang="en-ZA" sz="1200" b="1" spc="30" baseline="0" dirty="0">
                          <a:gradFill>
                            <a:gsLst>
                              <a:gs pos="0">
                                <a:schemeClr val="tx1"/>
                              </a:gs>
                              <a:gs pos="100000">
                                <a:schemeClr val="tx1"/>
                              </a:gs>
                            </a:gsLst>
                            <a:lin ang="5400000" scaled="1"/>
                          </a:gradFill>
                        </a:rPr>
                        <a:t>Blended – </a:t>
                      </a:r>
                      <a:r>
                        <a:rPr lang="en-ZA" sz="1200" b="1" spc="30" dirty="0">
                          <a:gradFill>
                            <a:gsLst>
                              <a:gs pos="0">
                                <a:schemeClr val="tx1"/>
                              </a:gs>
                              <a:gs pos="100000">
                                <a:schemeClr val="tx1"/>
                              </a:gs>
                            </a:gsLst>
                            <a:lin ang="5400000" scaled="1"/>
                          </a:gradFill>
                        </a:rPr>
                        <a:t>Learning Management System </a:t>
                      </a:r>
                    </a:p>
                    <a:p>
                      <a:pPr lvl="0">
                        <a:defRPr/>
                      </a:pPr>
                      <a:endParaRPr lang="en-US" sz="1200" b="1"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pic>
        <p:nvPicPr>
          <p:cNvPr id="44" name="Picture 43" descr="CCBYSA.PNG"/>
          <p:cNvPicPr>
            <a:picLocks noChangeAspect="1"/>
          </p:cNvPicPr>
          <p:nvPr/>
        </p:nvPicPr>
        <p:blipFill>
          <a:blip r:embed="rId4" cstate="print"/>
          <a:stretch>
            <a:fillRect/>
          </a:stretch>
        </p:blipFill>
        <p:spPr>
          <a:xfrm>
            <a:off x="9885600" y="5443200"/>
            <a:ext cx="1195950" cy="428400"/>
          </a:xfrm>
          <a:prstGeom prst="rect">
            <a:avLst/>
          </a:prstGeom>
        </p:spPr>
      </p:pic>
      <p:sp>
        <p:nvSpPr>
          <p:cNvPr id="48" name="Freeform 47"/>
          <p:cNvSpPr/>
          <p:nvPr/>
        </p:nvSpPr>
        <p:spPr>
          <a:xfrm>
            <a:off x="5058137" y="3237053"/>
            <a:ext cx="1516283" cy="466846"/>
          </a:xfrm>
          <a:custGeom>
            <a:avLst/>
            <a:gdLst>
              <a:gd name="connsiteX0" fmla="*/ 1516283 w 1516283"/>
              <a:gd name="connsiteY0" fmla="*/ 235352 h 466846"/>
              <a:gd name="connsiteX1" fmla="*/ 532435 w 1516283"/>
              <a:gd name="connsiteY1" fmla="*/ 38582 h 466846"/>
              <a:gd name="connsiteX2" fmla="*/ 0 w 1516283"/>
              <a:gd name="connsiteY2" fmla="*/ 466846 h 466846"/>
              <a:gd name="connsiteX3" fmla="*/ 0 w 1516283"/>
              <a:gd name="connsiteY3" fmla="*/ 466846 h 466846"/>
            </a:gdLst>
            <a:ahLst/>
            <a:cxnLst>
              <a:cxn ang="0">
                <a:pos x="connsiteX0" y="connsiteY0"/>
              </a:cxn>
              <a:cxn ang="0">
                <a:pos x="connsiteX1" y="connsiteY1"/>
              </a:cxn>
              <a:cxn ang="0">
                <a:pos x="connsiteX2" y="connsiteY2"/>
              </a:cxn>
              <a:cxn ang="0">
                <a:pos x="connsiteX3" y="connsiteY3"/>
              </a:cxn>
            </a:cxnLst>
            <a:rect l="l" t="t" r="r" b="b"/>
            <a:pathLst>
              <a:path w="1516283" h="466846">
                <a:moveTo>
                  <a:pt x="1516283" y="235352"/>
                </a:moveTo>
                <a:cubicBezTo>
                  <a:pt x="1150716" y="117676"/>
                  <a:pt x="785149" y="0"/>
                  <a:pt x="532435" y="38582"/>
                </a:cubicBezTo>
                <a:cubicBezTo>
                  <a:pt x="279721" y="77164"/>
                  <a:pt x="0" y="466846"/>
                  <a:pt x="0" y="466846"/>
                </a:cubicBezTo>
                <a:lnTo>
                  <a:pt x="0" y="466846"/>
                </a:lnTo>
              </a:path>
            </a:pathLst>
          </a:custGeom>
          <a:ln>
            <a:solidFill>
              <a:srgbClr val="7030A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46" name="Oval 45"/>
          <p:cNvSpPr/>
          <p:nvPr/>
        </p:nvSpPr>
        <p:spPr>
          <a:xfrm>
            <a:off x="4961778" y="3596865"/>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4678362" y="3333401"/>
            <a:ext cx="527709" cy="261610"/>
          </a:xfrm>
          <a:prstGeom prst="rect">
            <a:avLst/>
          </a:prstGeom>
          <a:noFill/>
        </p:spPr>
        <p:txBody>
          <a:bodyPr wrap="none" rtlCol="0">
            <a:spAutoFit/>
          </a:bodyPr>
          <a:lstStyle/>
          <a:p>
            <a:r>
              <a:rPr lang="en-ZA" sz="1100" b="1" dirty="0"/>
              <a:t>Togo</a:t>
            </a:r>
          </a:p>
        </p:txBody>
      </p:sp>
      <p:sp>
        <p:nvSpPr>
          <p:cNvPr id="45" name="TextBox 44"/>
          <p:cNvSpPr txBox="1"/>
          <p:nvPr/>
        </p:nvSpPr>
        <p:spPr>
          <a:xfrm>
            <a:off x="663873" y="2004240"/>
            <a:ext cx="1606530" cy="430887"/>
          </a:xfrm>
          <a:prstGeom prst="rect">
            <a:avLst/>
          </a:prstGeom>
          <a:noFill/>
        </p:spPr>
        <p:txBody>
          <a:bodyPr wrap="none" rtlCol="0">
            <a:spAutoFit/>
          </a:bodyPr>
          <a:lstStyle/>
          <a:p>
            <a:r>
              <a:rPr lang="en-ZA" sz="1100" b="1" dirty="0"/>
              <a:t>OER Commons</a:t>
            </a:r>
            <a:br>
              <a:rPr lang="en-ZA" sz="1100" b="1" dirty="0"/>
            </a:br>
            <a:r>
              <a:rPr lang="en-ZA" sz="1100" b="1" dirty="0"/>
              <a:t>UNESCO ICT CFT Hub</a:t>
            </a:r>
          </a:p>
        </p:txBody>
      </p:sp>
      <p:sp>
        <p:nvSpPr>
          <p:cNvPr id="47" name="Oval 46"/>
          <p:cNvSpPr/>
          <p:nvPr/>
        </p:nvSpPr>
        <p:spPr>
          <a:xfrm>
            <a:off x="414857" y="2140386"/>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TextBox 50"/>
          <p:cNvSpPr txBox="1"/>
          <p:nvPr/>
        </p:nvSpPr>
        <p:spPr>
          <a:xfrm>
            <a:off x="4664859" y="5021378"/>
            <a:ext cx="1005403" cy="261610"/>
          </a:xfrm>
          <a:prstGeom prst="rect">
            <a:avLst/>
          </a:prstGeom>
          <a:noFill/>
        </p:spPr>
        <p:txBody>
          <a:bodyPr wrap="none" rtlCol="0">
            <a:spAutoFit/>
          </a:bodyPr>
          <a:lstStyle/>
          <a:p>
            <a:r>
              <a:rPr lang="en-ZA" sz="1100" b="1" dirty="0"/>
              <a:t>South Africa</a:t>
            </a:r>
          </a:p>
        </p:txBody>
      </p:sp>
      <p:sp>
        <p:nvSpPr>
          <p:cNvPr id="52" name="Freeform 51"/>
          <p:cNvSpPr/>
          <p:nvPr/>
        </p:nvSpPr>
        <p:spPr>
          <a:xfrm>
            <a:off x="5532699" y="3453114"/>
            <a:ext cx="1111169" cy="1697620"/>
          </a:xfrm>
          <a:custGeom>
            <a:avLst/>
            <a:gdLst>
              <a:gd name="connsiteX0" fmla="*/ 1111169 w 1111169"/>
              <a:gd name="connsiteY0" fmla="*/ 470704 h 1697620"/>
              <a:gd name="connsiteX1" fmla="*/ 150471 w 1111169"/>
              <a:gd name="connsiteY1" fmla="*/ 204486 h 1697620"/>
              <a:gd name="connsiteX2" fmla="*/ 208344 w 1111169"/>
              <a:gd name="connsiteY2" fmla="*/ 1697620 h 1697620"/>
            </a:gdLst>
            <a:ahLst/>
            <a:cxnLst>
              <a:cxn ang="0">
                <a:pos x="connsiteX0" y="connsiteY0"/>
              </a:cxn>
              <a:cxn ang="0">
                <a:pos x="connsiteX1" y="connsiteY1"/>
              </a:cxn>
              <a:cxn ang="0">
                <a:pos x="connsiteX2" y="connsiteY2"/>
              </a:cxn>
            </a:cxnLst>
            <a:rect l="l" t="t" r="r" b="b"/>
            <a:pathLst>
              <a:path w="1111169" h="1697620">
                <a:moveTo>
                  <a:pt x="1111169" y="470704"/>
                </a:moveTo>
                <a:cubicBezTo>
                  <a:pt x="706055" y="235352"/>
                  <a:pt x="300942" y="0"/>
                  <a:pt x="150471" y="204486"/>
                </a:cubicBezTo>
                <a:cubicBezTo>
                  <a:pt x="0" y="408972"/>
                  <a:pt x="104172" y="1053296"/>
                  <a:pt x="208344" y="169762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0" name="Oval 49"/>
          <p:cNvSpPr/>
          <p:nvPr/>
        </p:nvSpPr>
        <p:spPr>
          <a:xfrm>
            <a:off x="5660114" y="5059137"/>
            <a:ext cx="200376" cy="1866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4" name="Picture 53" descr="e75cab92948059278f3aca640c95d466.png"/>
          <p:cNvPicPr>
            <a:picLocks noChangeAspect="1"/>
          </p:cNvPicPr>
          <p:nvPr/>
        </p:nvPicPr>
        <p:blipFill>
          <a:blip r:embed="rId5" cstate="print">
            <a:clrChange>
              <a:clrFrom>
                <a:srgbClr val="000000"/>
              </a:clrFrom>
              <a:clrTo>
                <a:srgbClr val="000000">
                  <a:alpha val="0"/>
                </a:srgbClr>
              </a:clrTo>
            </a:clrChange>
          </a:blip>
          <a:stretch>
            <a:fillRect/>
          </a:stretch>
        </p:blipFill>
        <p:spPr>
          <a:xfrm>
            <a:off x="8164800" y="1429200"/>
            <a:ext cx="298800" cy="298800"/>
          </a:xfrm>
          <a:prstGeom prst="rect">
            <a:avLst/>
          </a:prstGeom>
        </p:spPr>
      </p:pic>
      <p:pic>
        <p:nvPicPr>
          <p:cNvPr id="45058" name="Picture 2"/>
          <p:cNvPicPr>
            <a:picLocks noChangeAspect="1" noChangeArrowheads="1"/>
          </p:cNvPicPr>
          <p:nvPr/>
        </p:nvPicPr>
        <p:blipFill>
          <a:blip r:embed="rId6"/>
          <a:srcRect/>
          <a:stretch>
            <a:fillRect/>
          </a:stretch>
        </p:blipFill>
        <p:spPr bwMode="auto">
          <a:xfrm>
            <a:off x="9853200" y="4629600"/>
            <a:ext cx="625263" cy="63000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7"/>
          <a:srcRect/>
          <a:stretch>
            <a:fillRect/>
          </a:stretch>
        </p:blipFill>
        <p:spPr bwMode="auto">
          <a:xfrm>
            <a:off x="10548000" y="4611600"/>
            <a:ext cx="620382" cy="630000"/>
          </a:xfrm>
          <a:prstGeom prst="rect">
            <a:avLst/>
          </a:prstGeom>
          <a:noFill/>
          <a:ln w="9525">
            <a:noFill/>
            <a:miter lim="800000"/>
            <a:headEnd/>
            <a:tailEnd/>
          </a:ln>
          <a:effectLst/>
        </p:spPr>
      </p:pic>
      <p:pic>
        <p:nvPicPr>
          <p:cNvPr id="45060" name="Picture 4"/>
          <p:cNvPicPr>
            <a:picLocks noChangeAspect="1" noChangeArrowheads="1"/>
          </p:cNvPicPr>
          <p:nvPr/>
        </p:nvPicPr>
        <p:blipFill>
          <a:blip r:embed="rId8"/>
          <a:srcRect/>
          <a:stretch>
            <a:fillRect/>
          </a:stretch>
        </p:blipFill>
        <p:spPr bwMode="auto">
          <a:xfrm>
            <a:off x="11236050" y="4604400"/>
            <a:ext cx="630000" cy="630000"/>
          </a:xfrm>
          <a:prstGeom prst="rect">
            <a:avLst/>
          </a:prstGeom>
          <a:noFill/>
          <a:ln w="9525">
            <a:noFill/>
            <a:miter lim="800000"/>
            <a:headEnd/>
            <a:tailEnd/>
          </a:ln>
          <a:effectLst/>
        </p:spPr>
      </p:pic>
      <p:sp>
        <p:nvSpPr>
          <p:cNvPr id="56" name="Isosceles Triangle 55"/>
          <p:cNvSpPr/>
          <p:nvPr/>
        </p:nvSpPr>
        <p:spPr>
          <a:xfrm rot="17248656">
            <a:off x="1593312" y="-123473"/>
            <a:ext cx="4526834" cy="6905346"/>
          </a:xfrm>
          <a:prstGeom prst="triangle">
            <a:avLst>
              <a:gd name="adj" fmla="val 51018"/>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Rounded Rectangle 56"/>
          <p:cNvSpPr/>
          <p:nvPr/>
        </p:nvSpPr>
        <p:spPr>
          <a:xfrm>
            <a:off x="3923822" y="5822065"/>
            <a:ext cx="3750197" cy="50928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900" dirty="0">
                <a:solidFill>
                  <a:srgbClr val="004568"/>
                </a:solidFill>
              </a:rPr>
              <a:t>http://mg.nbatesting.co.za/login/index.php</a:t>
            </a:r>
          </a:p>
        </p:txBody>
      </p:sp>
      <p:sp>
        <p:nvSpPr>
          <p:cNvPr id="60" name="Rectangle 59"/>
          <p:cNvSpPr/>
          <p:nvPr/>
        </p:nvSpPr>
        <p:spPr>
          <a:xfrm>
            <a:off x="3819646" y="5995686"/>
            <a:ext cx="115746" cy="150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9" name="Picture 58" descr="e75cab92948059278f3aca640c95d466.png"/>
          <p:cNvPicPr>
            <a:picLocks noChangeAspect="1"/>
          </p:cNvPicPr>
          <p:nvPr/>
        </p:nvPicPr>
        <p:blipFill>
          <a:blip r:embed="rId5" cstate="print">
            <a:clrChange>
              <a:clrFrom>
                <a:srgbClr val="000000"/>
              </a:clrFrom>
              <a:clrTo>
                <a:srgbClr val="000000">
                  <a:alpha val="0"/>
                </a:srgbClr>
              </a:clrTo>
            </a:clrChange>
          </a:blip>
          <a:stretch>
            <a:fillRect/>
          </a:stretch>
        </p:blipFill>
        <p:spPr>
          <a:xfrm>
            <a:off x="3801600" y="5922000"/>
            <a:ext cx="298800" cy="298800"/>
          </a:xfrm>
          <a:prstGeom prst="rect">
            <a:avLst/>
          </a:prstGeom>
        </p:spPr>
      </p:pic>
      <p:sp>
        <p:nvSpPr>
          <p:cNvPr id="53" name="Oval 52"/>
          <p:cNvSpPr/>
          <p:nvPr/>
        </p:nvSpPr>
        <p:spPr>
          <a:xfrm>
            <a:off x="3788229" y="5910943"/>
            <a:ext cx="315686" cy="31568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ectangular Callout 54"/>
          <p:cNvSpPr/>
          <p:nvPr/>
        </p:nvSpPr>
        <p:spPr>
          <a:xfrm>
            <a:off x="11134846" y="1620456"/>
            <a:ext cx="752354" cy="474562"/>
          </a:xfrm>
          <a:prstGeom prst="wedgeRectCallout">
            <a:avLst>
              <a:gd name="adj1" fmla="val -91602"/>
              <a:gd name="adj2" fmla="val 3567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200" b="1" dirty="0">
                <a:solidFill>
                  <a:srgbClr val="004568"/>
                </a:solidFill>
              </a:rPr>
              <a:t>English</a:t>
            </a:r>
          </a:p>
        </p:txBody>
      </p:sp>
    </p:spTree>
    <p:extLst>
      <p:ext uri="{BB962C8B-B14F-4D97-AF65-F5344CB8AC3E}">
        <p14:creationId xmlns:p14="http://schemas.microsoft.com/office/powerpoint/2010/main" val="384958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3826479944"/>
              </p:ext>
            </p:extLst>
          </p:nvPr>
        </p:nvGraphicFramePr>
        <p:xfrm>
          <a:off x="8060468" y="1397517"/>
          <a:ext cx="3654923" cy="280416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289080">
                <a:tc>
                  <a:txBody>
                    <a:bodyPr/>
                    <a:lstStyle/>
                    <a:p>
                      <a:r>
                        <a:rPr lang="en-US" sz="1600" b="1" dirty="0">
                          <a:solidFill>
                            <a:schemeClr val="bg1"/>
                          </a:solidFill>
                        </a:rPr>
                        <a:t>       Zimbabwe </a:t>
                      </a:r>
                      <a:r>
                        <a:rPr lang="en-US" sz="1200" b="0" i="0" dirty="0">
                          <a:solidFill>
                            <a:schemeClr val="bg1"/>
                          </a:solidFill>
                        </a:rPr>
                        <a:t>(2017 - 2018)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1971003">
                <a:tc>
                  <a:txBody>
                    <a:bodyPr/>
                    <a:lstStyle/>
                    <a:p>
                      <a:pPr lvl="0">
                        <a:defRPr/>
                      </a:pPr>
                      <a:r>
                        <a:rPr lang="en-ZA" sz="1200" spc="30" dirty="0">
                          <a:gradFill>
                            <a:gsLst>
                              <a:gs pos="0">
                                <a:schemeClr val="tx1"/>
                              </a:gs>
                              <a:gs pos="100000">
                                <a:schemeClr val="tx1"/>
                              </a:gs>
                            </a:gsLst>
                            <a:lin ang="5400000" scaled="1"/>
                          </a:gradFill>
                        </a:rPr>
                        <a:t>Course name</a:t>
                      </a:r>
                    </a:p>
                    <a:p>
                      <a:pPr lvl="0">
                        <a:defRPr/>
                      </a:pPr>
                      <a:r>
                        <a:rPr lang="en-ZA" sz="1200" b="1" spc="30" dirty="0">
                          <a:gradFill>
                            <a:gsLst>
                              <a:gs pos="0">
                                <a:schemeClr val="tx1"/>
                              </a:gs>
                              <a:gs pos="100000">
                                <a:schemeClr val="tx1"/>
                              </a:gs>
                            </a:gsLst>
                            <a:lin ang="5400000" scaled="1"/>
                          </a:gradFill>
                        </a:rPr>
                        <a:t>Zimbabwe ICT Essentials Course</a:t>
                      </a:r>
                      <a:r>
                        <a:rPr lang="en-ZA" sz="1200" spc="30" dirty="0">
                          <a:gradFill>
                            <a:gsLst>
                              <a:gs pos="0">
                                <a:schemeClr val="tx1"/>
                              </a:gs>
                              <a:gs pos="100000">
                                <a:schemeClr val="tx1"/>
                              </a:gs>
                            </a:gsLst>
                            <a:lin ang="5400000" scaled="1"/>
                          </a:gradFill>
                        </a:rPr>
                        <a:t>.</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Audience:</a:t>
                      </a:r>
                    </a:p>
                    <a:p>
                      <a:pPr lvl="0">
                        <a:defRPr/>
                      </a:pPr>
                      <a:r>
                        <a:rPr lang="en-ZA" sz="1200" b="1" spc="30" dirty="0">
                          <a:gradFill>
                            <a:gsLst>
                              <a:gs pos="0">
                                <a:schemeClr val="tx1"/>
                              </a:gs>
                              <a:gs pos="100000">
                                <a:schemeClr val="tx1"/>
                              </a:gs>
                            </a:gsLst>
                            <a:lin ang="5400000" scaled="1"/>
                          </a:gradFill>
                        </a:rPr>
                        <a:t>In-service teachers</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Developers:</a:t>
                      </a:r>
                    </a:p>
                    <a:p>
                      <a:pPr lvl="0">
                        <a:defRPr/>
                      </a:pPr>
                      <a:r>
                        <a:rPr lang="en-ZA" sz="1200" b="1" spc="30" dirty="0">
                          <a:gradFill>
                            <a:gsLst>
                              <a:gs pos="0">
                                <a:schemeClr val="tx1"/>
                              </a:gs>
                              <a:gs pos="100000">
                                <a:schemeClr val="tx1"/>
                              </a:gs>
                            </a:gsLst>
                            <a:lin ang="5400000" scaled="1"/>
                          </a:gradFill>
                        </a:rPr>
                        <a:t>Ministry</a:t>
                      </a:r>
                      <a:r>
                        <a:rPr lang="en-ZA" sz="1200" b="1" spc="30" baseline="0" dirty="0">
                          <a:gradFill>
                            <a:gsLst>
                              <a:gs pos="0">
                                <a:schemeClr val="tx1"/>
                              </a:gs>
                              <a:gs pos="100000">
                                <a:schemeClr val="tx1"/>
                              </a:gs>
                            </a:gsLst>
                            <a:lin ang="5400000" scaled="1"/>
                          </a:gradFill>
                        </a:rPr>
                        <a:t> of Primary and Secondary Education </a:t>
                      </a:r>
                    </a:p>
                    <a:p>
                      <a:pPr lvl="0">
                        <a:defRPr/>
                      </a:pPr>
                      <a:endParaRPr lang="en-ZA" sz="1200" spc="30" baseline="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Methodology &amp; distribution mechanism</a:t>
                      </a:r>
                    </a:p>
                    <a:p>
                      <a:pPr lvl="0">
                        <a:defRPr/>
                      </a:pPr>
                      <a:r>
                        <a:rPr lang="en-ZA" sz="1200" b="1" spc="30" dirty="0">
                          <a:gradFill>
                            <a:gsLst>
                              <a:gs pos="0">
                                <a:schemeClr val="tx1"/>
                              </a:gs>
                              <a:gs pos="100000">
                                <a:schemeClr val="tx1"/>
                              </a:gs>
                            </a:gsLst>
                            <a:lin ang="5400000" scaled="1"/>
                          </a:gradFill>
                        </a:rPr>
                        <a:t>Facilitated – Offline course</a:t>
                      </a:r>
                      <a:r>
                        <a:rPr lang="en-ZA" sz="1200" b="1" spc="30" baseline="0" dirty="0">
                          <a:gradFill>
                            <a:gsLst>
                              <a:gs pos="0">
                                <a:schemeClr val="tx1"/>
                              </a:gs>
                              <a:gs pos="100000">
                                <a:schemeClr val="tx1"/>
                              </a:gs>
                            </a:gsLst>
                            <a:lin ang="5400000" scaled="1"/>
                          </a:gradFill>
                        </a:rPr>
                        <a:t> on </a:t>
                      </a:r>
                      <a:r>
                        <a:rPr lang="en-ZA" sz="1200" b="1" spc="30" dirty="0">
                          <a:gradFill>
                            <a:gsLst>
                              <a:gs pos="0">
                                <a:schemeClr val="tx1"/>
                              </a:gs>
                              <a:gs pos="100000">
                                <a:schemeClr val="tx1"/>
                              </a:gs>
                            </a:gsLst>
                            <a:lin ang="5400000" scaled="1"/>
                          </a:gradFill>
                        </a:rPr>
                        <a:t>USB stick</a:t>
                      </a:r>
                    </a:p>
                    <a:p>
                      <a:pPr lvl="0">
                        <a:defRPr/>
                      </a:pPr>
                      <a:r>
                        <a:rPr lang="en-ZA" sz="1200" b="1" spc="30" dirty="0">
                          <a:gradFill>
                            <a:gsLst>
                              <a:gs pos="0">
                                <a:schemeClr val="tx1"/>
                              </a:gs>
                              <a:gs pos="100000">
                                <a:schemeClr val="tx1"/>
                              </a:gs>
                            </a:gsLst>
                            <a:lin ang="5400000" scaled="1"/>
                          </a:gradFill>
                        </a:rPr>
                        <a:t>Stand-alone – Google Play App</a:t>
                      </a:r>
                    </a:p>
                    <a:p>
                      <a:pPr lvl="0">
                        <a:defRPr/>
                      </a:pPr>
                      <a:endParaRPr lang="en-US" sz="1200" b="1"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sp>
        <p:nvSpPr>
          <p:cNvPr id="48" name="Freeform 47"/>
          <p:cNvSpPr/>
          <p:nvPr/>
        </p:nvSpPr>
        <p:spPr>
          <a:xfrm>
            <a:off x="5058137" y="3237053"/>
            <a:ext cx="1516283" cy="466846"/>
          </a:xfrm>
          <a:custGeom>
            <a:avLst/>
            <a:gdLst>
              <a:gd name="connsiteX0" fmla="*/ 1516283 w 1516283"/>
              <a:gd name="connsiteY0" fmla="*/ 235352 h 466846"/>
              <a:gd name="connsiteX1" fmla="*/ 532435 w 1516283"/>
              <a:gd name="connsiteY1" fmla="*/ 38582 h 466846"/>
              <a:gd name="connsiteX2" fmla="*/ 0 w 1516283"/>
              <a:gd name="connsiteY2" fmla="*/ 466846 h 466846"/>
              <a:gd name="connsiteX3" fmla="*/ 0 w 1516283"/>
              <a:gd name="connsiteY3" fmla="*/ 466846 h 466846"/>
            </a:gdLst>
            <a:ahLst/>
            <a:cxnLst>
              <a:cxn ang="0">
                <a:pos x="connsiteX0" y="connsiteY0"/>
              </a:cxn>
              <a:cxn ang="0">
                <a:pos x="connsiteX1" y="connsiteY1"/>
              </a:cxn>
              <a:cxn ang="0">
                <a:pos x="connsiteX2" y="connsiteY2"/>
              </a:cxn>
              <a:cxn ang="0">
                <a:pos x="connsiteX3" y="connsiteY3"/>
              </a:cxn>
            </a:cxnLst>
            <a:rect l="l" t="t" r="r" b="b"/>
            <a:pathLst>
              <a:path w="1516283" h="466846">
                <a:moveTo>
                  <a:pt x="1516283" y="235352"/>
                </a:moveTo>
                <a:cubicBezTo>
                  <a:pt x="1150716" y="117676"/>
                  <a:pt x="785149" y="0"/>
                  <a:pt x="532435" y="38582"/>
                </a:cubicBezTo>
                <a:cubicBezTo>
                  <a:pt x="279721" y="77164"/>
                  <a:pt x="0" y="466846"/>
                  <a:pt x="0" y="466846"/>
                </a:cubicBezTo>
                <a:lnTo>
                  <a:pt x="0" y="466846"/>
                </a:lnTo>
              </a:path>
            </a:pathLst>
          </a:custGeom>
          <a:ln>
            <a:solidFill>
              <a:srgbClr val="7030A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46" name="Oval 45"/>
          <p:cNvSpPr/>
          <p:nvPr/>
        </p:nvSpPr>
        <p:spPr>
          <a:xfrm>
            <a:off x="4961778" y="3596865"/>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4678362" y="3333401"/>
            <a:ext cx="527709" cy="261610"/>
          </a:xfrm>
          <a:prstGeom prst="rect">
            <a:avLst/>
          </a:prstGeom>
          <a:noFill/>
        </p:spPr>
        <p:txBody>
          <a:bodyPr wrap="none" rtlCol="0">
            <a:spAutoFit/>
          </a:bodyPr>
          <a:lstStyle/>
          <a:p>
            <a:r>
              <a:rPr lang="en-ZA" sz="1100" b="1" dirty="0"/>
              <a:t>Togo</a:t>
            </a:r>
          </a:p>
        </p:txBody>
      </p:sp>
      <p:sp>
        <p:nvSpPr>
          <p:cNvPr id="45" name="TextBox 44"/>
          <p:cNvSpPr txBox="1"/>
          <p:nvPr/>
        </p:nvSpPr>
        <p:spPr>
          <a:xfrm>
            <a:off x="663873" y="2004240"/>
            <a:ext cx="1606530" cy="430887"/>
          </a:xfrm>
          <a:prstGeom prst="rect">
            <a:avLst/>
          </a:prstGeom>
          <a:noFill/>
        </p:spPr>
        <p:txBody>
          <a:bodyPr wrap="none" rtlCol="0">
            <a:spAutoFit/>
          </a:bodyPr>
          <a:lstStyle/>
          <a:p>
            <a:r>
              <a:rPr lang="en-ZA" sz="1100" b="1" dirty="0"/>
              <a:t>OER Commons</a:t>
            </a:r>
            <a:br>
              <a:rPr lang="en-ZA" sz="1100" b="1" dirty="0"/>
            </a:br>
            <a:r>
              <a:rPr lang="en-ZA" sz="1100" b="1" dirty="0"/>
              <a:t>UNESCO ICT CFT Hub</a:t>
            </a:r>
          </a:p>
        </p:txBody>
      </p:sp>
      <p:sp>
        <p:nvSpPr>
          <p:cNvPr id="47" name="Oval 46"/>
          <p:cNvSpPr/>
          <p:nvPr/>
        </p:nvSpPr>
        <p:spPr>
          <a:xfrm>
            <a:off x="414857" y="2140386"/>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TextBox 50"/>
          <p:cNvSpPr txBox="1"/>
          <p:nvPr/>
        </p:nvSpPr>
        <p:spPr>
          <a:xfrm>
            <a:off x="4664859" y="5021378"/>
            <a:ext cx="1005403" cy="261610"/>
          </a:xfrm>
          <a:prstGeom prst="rect">
            <a:avLst/>
          </a:prstGeom>
          <a:noFill/>
        </p:spPr>
        <p:txBody>
          <a:bodyPr wrap="none" rtlCol="0">
            <a:spAutoFit/>
          </a:bodyPr>
          <a:lstStyle/>
          <a:p>
            <a:r>
              <a:rPr lang="en-ZA" sz="1100" b="1" dirty="0"/>
              <a:t>South Africa</a:t>
            </a:r>
          </a:p>
        </p:txBody>
      </p:sp>
      <p:sp>
        <p:nvSpPr>
          <p:cNvPr id="52" name="Freeform 51"/>
          <p:cNvSpPr/>
          <p:nvPr/>
        </p:nvSpPr>
        <p:spPr>
          <a:xfrm>
            <a:off x="5532699" y="3453114"/>
            <a:ext cx="1111169" cy="1697620"/>
          </a:xfrm>
          <a:custGeom>
            <a:avLst/>
            <a:gdLst>
              <a:gd name="connsiteX0" fmla="*/ 1111169 w 1111169"/>
              <a:gd name="connsiteY0" fmla="*/ 470704 h 1697620"/>
              <a:gd name="connsiteX1" fmla="*/ 150471 w 1111169"/>
              <a:gd name="connsiteY1" fmla="*/ 204486 h 1697620"/>
              <a:gd name="connsiteX2" fmla="*/ 208344 w 1111169"/>
              <a:gd name="connsiteY2" fmla="*/ 1697620 h 1697620"/>
            </a:gdLst>
            <a:ahLst/>
            <a:cxnLst>
              <a:cxn ang="0">
                <a:pos x="connsiteX0" y="connsiteY0"/>
              </a:cxn>
              <a:cxn ang="0">
                <a:pos x="connsiteX1" y="connsiteY1"/>
              </a:cxn>
              <a:cxn ang="0">
                <a:pos x="connsiteX2" y="connsiteY2"/>
              </a:cxn>
            </a:cxnLst>
            <a:rect l="l" t="t" r="r" b="b"/>
            <a:pathLst>
              <a:path w="1111169" h="1697620">
                <a:moveTo>
                  <a:pt x="1111169" y="470704"/>
                </a:moveTo>
                <a:cubicBezTo>
                  <a:pt x="706055" y="235352"/>
                  <a:pt x="300942" y="0"/>
                  <a:pt x="150471" y="204486"/>
                </a:cubicBezTo>
                <a:cubicBezTo>
                  <a:pt x="0" y="408972"/>
                  <a:pt x="104172" y="1053296"/>
                  <a:pt x="208344" y="169762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0" name="Oval 49"/>
          <p:cNvSpPr/>
          <p:nvPr/>
        </p:nvSpPr>
        <p:spPr>
          <a:xfrm>
            <a:off x="5660114" y="5059137"/>
            <a:ext cx="200376" cy="1866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5" name="Picture 54" descr="CCBYSA.PNG"/>
          <p:cNvPicPr>
            <a:picLocks noChangeAspect="1"/>
          </p:cNvPicPr>
          <p:nvPr/>
        </p:nvPicPr>
        <p:blipFill>
          <a:blip r:embed="rId4" cstate="print"/>
          <a:stretch>
            <a:fillRect/>
          </a:stretch>
        </p:blipFill>
        <p:spPr>
          <a:xfrm>
            <a:off x="9885600" y="5443200"/>
            <a:ext cx="1195950" cy="428400"/>
          </a:xfrm>
          <a:prstGeom prst="rect">
            <a:avLst/>
          </a:prstGeom>
        </p:spPr>
      </p:pic>
      <p:pic>
        <p:nvPicPr>
          <p:cNvPr id="56" name="Picture 2"/>
          <p:cNvPicPr>
            <a:picLocks noChangeAspect="1" noChangeArrowheads="1"/>
          </p:cNvPicPr>
          <p:nvPr/>
        </p:nvPicPr>
        <p:blipFill>
          <a:blip r:embed="rId5"/>
          <a:srcRect/>
          <a:stretch>
            <a:fillRect/>
          </a:stretch>
        </p:blipFill>
        <p:spPr bwMode="auto">
          <a:xfrm>
            <a:off x="9853200" y="4629600"/>
            <a:ext cx="615682" cy="630000"/>
          </a:xfrm>
          <a:prstGeom prst="rect">
            <a:avLst/>
          </a:prstGeom>
          <a:noFill/>
          <a:ln w="9525">
            <a:noFill/>
            <a:miter lim="800000"/>
            <a:headEnd/>
            <a:tailEnd/>
          </a:ln>
          <a:effectLst/>
        </p:spPr>
      </p:pic>
      <p:pic>
        <p:nvPicPr>
          <p:cNvPr id="57" name="Picture 3"/>
          <p:cNvPicPr>
            <a:picLocks noChangeAspect="1" noChangeArrowheads="1"/>
          </p:cNvPicPr>
          <p:nvPr/>
        </p:nvPicPr>
        <p:blipFill>
          <a:blip r:embed="rId6"/>
          <a:srcRect/>
          <a:stretch>
            <a:fillRect/>
          </a:stretch>
        </p:blipFill>
        <p:spPr bwMode="auto">
          <a:xfrm>
            <a:off x="10548000" y="4611600"/>
            <a:ext cx="634809" cy="630000"/>
          </a:xfrm>
          <a:prstGeom prst="rect">
            <a:avLst/>
          </a:prstGeom>
          <a:noFill/>
          <a:ln w="9525">
            <a:noFill/>
            <a:miter lim="800000"/>
            <a:headEnd/>
            <a:tailEnd/>
          </a:ln>
          <a:effectLst/>
        </p:spPr>
      </p:pic>
      <p:sp>
        <p:nvSpPr>
          <p:cNvPr id="58" name="Oval 57"/>
          <p:cNvSpPr/>
          <p:nvPr/>
        </p:nvSpPr>
        <p:spPr>
          <a:xfrm>
            <a:off x="5893537" y="4806424"/>
            <a:ext cx="200376" cy="186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TextBox 58"/>
          <p:cNvSpPr txBox="1"/>
          <p:nvPr/>
        </p:nvSpPr>
        <p:spPr>
          <a:xfrm>
            <a:off x="5963153" y="4930712"/>
            <a:ext cx="880369" cy="261610"/>
          </a:xfrm>
          <a:prstGeom prst="rect">
            <a:avLst/>
          </a:prstGeom>
          <a:noFill/>
        </p:spPr>
        <p:txBody>
          <a:bodyPr wrap="none" rtlCol="0">
            <a:spAutoFit/>
          </a:bodyPr>
          <a:lstStyle/>
          <a:p>
            <a:r>
              <a:rPr lang="en-ZA" sz="1100" b="1" dirty="0"/>
              <a:t>Zimbabwe</a:t>
            </a:r>
          </a:p>
        </p:txBody>
      </p:sp>
      <p:sp>
        <p:nvSpPr>
          <p:cNvPr id="61" name="Freeform 60"/>
          <p:cNvSpPr/>
          <p:nvPr/>
        </p:nvSpPr>
        <p:spPr>
          <a:xfrm>
            <a:off x="5912734" y="4074289"/>
            <a:ext cx="499641" cy="821802"/>
          </a:xfrm>
          <a:custGeom>
            <a:avLst/>
            <a:gdLst>
              <a:gd name="connsiteX0" fmla="*/ 499641 w 499641"/>
              <a:gd name="connsiteY0" fmla="*/ 0 h 821802"/>
              <a:gd name="connsiteX1" fmla="*/ 71377 w 499641"/>
              <a:gd name="connsiteY1" fmla="*/ 266217 h 821802"/>
              <a:gd name="connsiteX2" fmla="*/ 71377 w 499641"/>
              <a:gd name="connsiteY2" fmla="*/ 821802 h 821802"/>
            </a:gdLst>
            <a:ahLst/>
            <a:cxnLst>
              <a:cxn ang="0">
                <a:pos x="connsiteX0" y="connsiteY0"/>
              </a:cxn>
              <a:cxn ang="0">
                <a:pos x="connsiteX1" y="connsiteY1"/>
              </a:cxn>
              <a:cxn ang="0">
                <a:pos x="connsiteX2" y="connsiteY2"/>
              </a:cxn>
            </a:cxnLst>
            <a:rect l="l" t="t" r="r" b="b"/>
            <a:pathLst>
              <a:path w="499641" h="821802">
                <a:moveTo>
                  <a:pt x="499641" y="0"/>
                </a:moveTo>
                <a:cubicBezTo>
                  <a:pt x="321197" y="64625"/>
                  <a:pt x="142754" y="129250"/>
                  <a:pt x="71377" y="266217"/>
                </a:cubicBezTo>
                <a:cubicBezTo>
                  <a:pt x="0" y="403184"/>
                  <a:pt x="35688" y="612493"/>
                  <a:pt x="71377" y="821802"/>
                </a:cubicBezTo>
              </a:path>
            </a:pathLst>
          </a:custGeom>
          <a:ln>
            <a:solidFill>
              <a:schemeClr val="accent3">
                <a:lumMod val="60000"/>
                <a:lumOff val="40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7106" name="Picture 2" descr="http://www.mediatel.asia/images/flags/Zimb.png"/>
          <p:cNvPicPr>
            <a:picLocks noChangeAspect="1" noChangeArrowheads="1"/>
          </p:cNvPicPr>
          <p:nvPr/>
        </p:nvPicPr>
        <p:blipFill>
          <a:blip r:embed="rId7" cstate="print"/>
          <a:srcRect/>
          <a:stretch>
            <a:fillRect/>
          </a:stretch>
        </p:blipFill>
        <p:spPr bwMode="auto">
          <a:xfrm>
            <a:off x="8164800" y="1429200"/>
            <a:ext cx="298800" cy="298800"/>
          </a:xfrm>
          <a:prstGeom prst="rect">
            <a:avLst/>
          </a:prstGeom>
          <a:noFill/>
        </p:spPr>
      </p:pic>
      <p:sp>
        <p:nvSpPr>
          <p:cNvPr id="63" name="Isosceles Triangle 62"/>
          <p:cNvSpPr/>
          <p:nvPr/>
        </p:nvSpPr>
        <p:spPr>
          <a:xfrm rot="17248656">
            <a:off x="1593312" y="-123473"/>
            <a:ext cx="4526834" cy="6905346"/>
          </a:xfrm>
          <a:prstGeom prst="triangle">
            <a:avLst>
              <a:gd name="adj" fmla="val 51018"/>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ectangular Callout 52"/>
          <p:cNvSpPr/>
          <p:nvPr/>
        </p:nvSpPr>
        <p:spPr>
          <a:xfrm>
            <a:off x="11134846" y="1620456"/>
            <a:ext cx="752354" cy="474562"/>
          </a:xfrm>
          <a:prstGeom prst="wedgeRectCallout">
            <a:avLst>
              <a:gd name="adj1" fmla="val -91602"/>
              <a:gd name="adj2" fmla="val 3567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200" b="1" dirty="0">
                <a:solidFill>
                  <a:srgbClr val="004568"/>
                </a:solidFill>
              </a:rPr>
              <a:t>English</a:t>
            </a:r>
          </a:p>
        </p:txBody>
      </p:sp>
      <p:pic>
        <p:nvPicPr>
          <p:cNvPr id="4" name="Picture 3">
            <a:extLst>
              <a:ext uri="{FF2B5EF4-FFF2-40B4-BE49-F238E27FC236}">
                <a16:creationId xmlns:a16="http://schemas.microsoft.com/office/drawing/2014/main" id="{56CE84FD-55FA-48F4-BF67-B8B9CDBF90CA}"/>
              </a:ext>
            </a:extLst>
          </p:cNvPr>
          <p:cNvPicPr>
            <a:picLocks noChangeAspect="1"/>
          </p:cNvPicPr>
          <p:nvPr/>
        </p:nvPicPr>
        <p:blipFill>
          <a:blip r:embed="rId8"/>
          <a:stretch>
            <a:fillRect/>
          </a:stretch>
        </p:blipFill>
        <p:spPr>
          <a:xfrm>
            <a:off x="2073872" y="4055620"/>
            <a:ext cx="1251057" cy="2190226"/>
          </a:xfrm>
          <a:prstGeom prst="rect">
            <a:avLst/>
          </a:prstGeom>
        </p:spPr>
      </p:pic>
      <p:pic>
        <p:nvPicPr>
          <p:cNvPr id="6" name="Picture 5">
            <a:extLst>
              <a:ext uri="{FF2B5EF4-FFF2-40B4-BE49-F238E27FC236}">
                <a16:creationId xmlns:a16="http://schemas.microsoft.com/office/drawing/2014/main" id="{780F5F1A-FDD8-487F-9854-0BF9BC4B2893}"/>
              </a:ext>
            </a:extLst>
          </p:cNvPr>
          <p:cNvPicPr>
            <a:picLocks noChangeAspect="1"/>
          </p:cNvPicPr>
          <p:nvPr/>
        </p:nvPicPr>
        <p:blipFill>
          <a:blip r:embed="rId9"/>
          <a:stretch>
            <a:fillRect/>
          </a:stretch>
        </p:blipFill>
        <p:spPr>
          <a:xfrm>
            <a:off x="3328694" y="4055621"/>
            <a:ext cx="1256572" cy="2190226"/>
          </a:xfrm>
          <a:prstGeom prst="rect">
            <a:avLst/>
          </a:prstGeom>
        </p:spPr>
      </p:pic>
      <p:sp>
        <p:nvSpPr>
          <p:cNvPr id="54" name="Rounded Rectangle 56">
            <a:extLst>
              <a:ext uri="{FF2B5EF4-FFF2-40B4-BE49-F238E27FC236}">
                <a16:creationId xmlns:a16="http://schemas.microsoft.com/office/drawing/2014/main" id="{42A4AEC3-0D23-4F6C-B904-1B599243E476}"/>
              </a:ext>
            </a:extLst>
          </p:cNvPr>
          <p:cNvSpPr/>
          <p:nvPr/>
        </p:nvSpPr>
        <p:spPr>
          <a:xfrm>
            <a:off x="3923822" y="5822065"/>
            <a:ext cx="3750197" cy="50928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dirty="0">
                <a:hlinkClick r:id="rId10"/>
              </a:rPr>
              <a:t>Zimbabwe ICT CFT - Android Apps on Google Play</a:t>
            </a:r>
            <a:endParaRPr lang="en-ZA" sz="900" dirty="0">
              <a:solidFill>
                <a:srgbClr val="004568"/>
              </a:solidFill>
            </a:endParaRPr>
          </a:p>
        </p:txBody>
      </p:sp>
      <p:pic>
        <p:nvPicPr>
          <p:cNvPr id="62" name="Picture 2" descr="http://www.mediatel.asia/images/flags/Zimb.png">
            <a:extLst>
              <a:ext uri="{FF2B5EF4-FFF2-40B4-BE49-F238E27FC236}">
                <a16:creationId xmlns:a16="http://schemas.microsoft.com/office/drawing/2014/main" id="{A5A93CB9-12A7-47C5-9C9B-D296F76DD48F}"/>
              </a:ext>
            </a:extLst>
          </p:cNvPr>
          <p:cNvPicPr>
            <a:picLocks noChangeAspect="1" noChangeArrowheads="1"/>
          </p:cNvPicPr>
          <p:nvPr/>
        </p:nvPicPr>
        <p:blipFill>
          <a:blip r:embed="rId7" cstate="print"/>
          <a:srcRect/>
          <a:stretch>
            <a:fillRect/>
          </a:stretch>
        </p:blipFill>
        <p:spPr bwMode="auto">
          <a:xfrm>
            <a:off x="3786221" y="5910895"/>
            <a:ext cx="298800" cy="298800"/>
          </a:xfrm>
          <a:prstGeom prst="rect">
            <a:avLst/>
          </a:prstGeom>
          <a:noFill/>
        </p:spPr>
      </p:pic>
    </p:spTree>
    <p:extLst>
      <p:ext uri="{BB962C8B-B14F-4D97-AF65-F5344CB8AC3E}">
        <p14:creationId xmlns:p14="http://schemas.microsoft.com/office/powerpoint/2010/main" val="384958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2884732195"/>
              </p:ext>
            </p:extLst>
          </p:nvPr>
        </p:nvGraphicFramePr>
        <p:xfrm>
          <a:off x="8060468" y="1397518"/>
          <a:ext cx="3654923" cy="262128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09296">
                <a:tc>
                  <a:txBody>
                    <a:bodyPr/>
                    <a:lstStyle/>
                    <a:p>
                      <a:r>
                        <a:rPr lang="en-US" sz="1600" b="1" dirty="0">
                          <a:solidFill>
                            <a:schemeClr val="bg1"/>
                          </a:solidFill>
                        </a:rPr>
                        <a:t>       Egypt </a:t>
                      </a:r>
                      <a:r>
                        <a:rPr lang="en-US" sz="1200" b="0" i="0" dirty="0">
                          <a:solidFill>
                            <a:schemeClr val="bg1"/>
                          </a:solidFill>
                        </a:rPr>
                        <a:t>(2017 - 2018)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1626696">
                <a:tc>
                  <a:txBody>
                    <a:bodyPr/>
                    <a:lstStyle/>
                    <a:p>
                      <a:pPr lvl="0">
                        <a:defRPr/>
                      </a:pPr>
                      <a:endParaRPr lang="en-US" sz="1200" spc="30" dirty="0">
                        <a:gradFill>
                          <a:gsLst>
                            <a:gs pos="0">
                              <a:schemeClr val="tx1"/>
                            </a:gs>
                            <a:gs pos="100000">
                              <a:schemeClr val="tx1"/>
                            </a:gs>
                          </a:gsLst>
                          <a:lin ang="5400000" scaled="1"/>
                        </a:gradFill>
                      </a:endParaRPr>
                    </a:p>
                    <a:p>
                      <a:pPr lvl="0">
                        <a:defRPr/>
                      </a:pPr>
                      <a:r>
                        <a:rPr lang="en-US" sz="1200" spc="30" dirty="0">
                          <a:gradFill>
                            <a:gsLst>
                              <a:gs pos="0">
                                <a:schemeClr val="tx1"/>
                              </a:gs>
                              <a:gs pos="100000">
                                <a:schemeClr val="tx1"/>
                              </a:gs>
                            </a:gsLst>
                            <a:lin ang="5400000" scaled="1"/>
                          </a:gradFill>
                        </a:rPr>
                        <a:t>Course</a:t>
                      </a:r>
                      <a:r>
                        <a:rPr lang="en-US" sz="1200" spc="30" baseline="0" dirty="0">
                          <a:gradFill>
                            <a:gsLst>
                              <a:gs pos="0">
                                <a:schemeClr val="tx1"/>
                              </a:gs>
                              <a:gs pos="100000">
                                <a:schemeClr val="tx1"/>
                              </a:gs>
                            </a:gsLst>
                            <a:lin ang="5400000" scaled="1"/>
                          </a:gradFill>
                        </a:rPr>
                        <a:t> name: Egyptian ICT CFT</a:t>
                      </a:r>
                    </a:p>
                    <a:p>
                      <a:pPr lvl="0">
                        <a:defRPr/>
                      </a:pPr>
                      <a:endParaRPr lang="en-US" sz="1200" spc="30" baseline="0" dirty="0">
                        <a:gradFill>
                          <a:gsLst>
                            <a:gs pos="0">
                              <a:schemeClr val="tx1"/>
                            </a:gs>
                            <a:gs pos="100000">
                              <a:schemeClr val="tx1"/>
                            </a:gs>
                          </a:gsLst>
                          <a:lin ang="5400000" scaled="1"/>
                        </a:gradFill>
                      </a:endParaRPr>
                    </a:p>
                    <a:p>
                      <a:pPr lvl="0">
                        <a:defRPr/>
                      </a:pPr>
                      <a:r>
                        <a:rPr lang="en-US" sz="1200" spc="30" baseline="0" dirty="0">
                          <a:gradFill>
                            <a:gsLst>
                              <a:gs pos="0">
                                <a:schemeClr val="tx1"/>
                              </a:gs>
                              <a:gs pos="100000">
                                <a:schemeClr val="tx1"/>
                              </a:gs>
                            </a:gsLst>
                            <a:lin ang="5400000" scaled="1"/>
                          </a:gradFill>
                        </a:rPr>
                        <a:t>Audience:</a:t>
                      </a:r>
                      <a:br>
                        <a:rPr lang="en-US" sz="1200" spc="30" baseline="0" dirty="0">
                          <a:gradFill>
                            <a:gsLst>
                              <a:gs pos="0">
                                <a:schemeClr val="tx1"/>
                              </a:gs>
                              <a:gs pos="100000">
                                <a:schemeClr val="tx1"/>
                              </a:gs>
                            </a:gsLst>
                            <a:lin ang="5400000" scaled="1"/>
                          </a:gradFill>
                        </a:rPr>
                      </a:br>
                      <a:r>
                        <a:rPr lang="en-US" sz="1200" b="1" spc="30" baseline="0" dirty="0">
                          <a:gradFill>
                            <a:gsLst>
                              <a:gs pos="0">
                                <a:schemeClr val="tx1"/>
                              </a:gs>
                              <a:gs pos="100000">
                                <a:schemeClr val="tx1"/>
                              </a:gs>
                            </a:gsLst>
                            <a:lin ang="5400000" scaled="1"/>
                          </a:gradFill>
                        </a:rPr>
                        <a:t>Pre-service and in-service teachers</a:t>
                      </a:r>
                    </a:p>
                    <a:p>
                      <a:pPr lvl="0">
                        <a:defRPr/>
                      </a:pPr>
                      <a:endParaRPr lang="en-US" sz="1200" spc="30" baseline="0" dirty="0">
                        <a:gradFill>
                          <a:gsLst>
                            <a:gs pos="0">
                              <a:schemeClr val="tx1"/>
                            </a:gs>
                            <a:gs pos="100000">
                              <a:schemeClr val="tx1"/>
                            </a:gs>
                          </a:gsLst>
                          <a:lin ang="5400000" scaled="1"/>
                        </a:gradFill>
                      </a:endParaRPr>
                    </a:p>
                    <a:p>
                      <a:pPr lvl="0">
                        <a:defRPr/>
                      </a:pPr>
                      <a:r>
                        <a:rPr lang="en-US" sz="1200" spc="30" baseline="0" dirty="0">
                          <a:gradFill>
                            <a:gsLst>
                              <a:gs pos="0">
                                <a:schemeClr val="tx1"/>
                              </a:gs>
                              <a:gs pos="100000">
                                <a:schemeClr val="tx1"/>
                              </a:gs>
                            </a:gsLst>
                            <a:lin ang="5400000" scaled="1"/>
                          </a:gradFill>
                        </a:rPr>
                        <a:t>Developers:</a:t>
                      </a:r>
                      <a:br>
                        <a:rPr lang="en-US" sz="1200" spc="30" baseline="0" dirty="0">
                          <a:gradFill>
                            <a:gsLst>
                              <a:gs pos="0">
                                <a:schemeClr val="tx1"/>
                              </a:gs>
                              <a:gs pos="100000">
                                <a:schemeClr val="tx1"/>
                              </a:gs>
                            </a:gsLst>
                            <a:lin ang="5400000" scaled="1"/>
                          </a:gradFill>
                        </a:rPr>
                      </a:br>
                      <a:r>
                        <a:rPr lang="en-ZA" sz="1200" b="1" kern="1200" dirty="0">
                          <a:solidFill>
                            <a:schemeClr val="tx1"/>
                          </a:solidFill>
                          <a:latin typeface="+mn-lt"/>
                          <a:ea typeface="+mn-ea"/>
                          <a:cs typeface="+mn-cs"/>
                        </a:rPr>
                        <a:t>American University of Cairo</a:t>
                      </a:r>
                    </a:p>
                    <a:p>
                      <a:pPr lvl="0">
                        <a:defRPr/>
                      </a:pPr>
                      <a:endParaRPr lang="en-US" sz="1200" spc="30" dirty="0">
                        <a:gradFill>
                          <a:gsLst>
                            <a:gs pos="0">
                              <a:schemeClr val="tx1"/>
                            </a:gs>
                            <a:gs pos="100000">
                              <a:schemeClr val="tx1"/>
                            </a:gs>
                          </a:gsLst>
                          <a:lin ang="5400000" scaled="1"/>
                        </a:gradFill>
                      </a:endParaRPr>
                    </a:p>
                    <a:p>
                      <a:pPr lvl="0">
                        <a:defRPr/>
                      </a:pPr>
                      <a:r>
                        <a:rPr lang="en-US" sz="1200" spc="30" dirty="0">
                          <a:gradFill>
                            <a:gsLst>
                              <a:gs pos="0">
                                <a:schemeClr val="tx1"/>
                              </a:gs>
                              <a:gs pos="100000">
                                <a:schemeClr val="tx1"/>
                              </a:gs>
                            </a:gsLst>
                            <a:lin ang="5400000" scaled="1"/>
                          </a:gradFill>
                        </a:rPr>
                        <a:t>Methodology &amp; distribution</a:t>
                      </a:r>
                      <a:r>
                        <a:rPr lang="en-US" sz="1200" spc="30" baseline="0" dirty="0">
                          <a:gradFill>
                            <a:gsLst>
                              <a:gs pos="0">
                                <a:schemeClr val="tx1"/>
                              </a:gs>
                              <a:gs pos="100000">
                                <a:schemeClr val="tx1"/>
                              </a:gs>
                            </a:gsLst>
                            <a:lin ang="5400000" scaled="1"/>
                          </a:gradFill>
                        </a:rPr>
                        <a:t> mechanism:</a:t>
                      </a:r>
                    </a:p>
                    <a:p>
                      <a:pPr lvl="0">
                        <a:defRPr/>
                      </a:pPr>
                      <a:r>
                        <a:rPr lang="en-US" sz="1200" b="1" spc="30" baseline="0" dirty="0">
                          <a:gradFill>
                            <a:gsLst>
                              <a:gs pos="0">
                                <a:schemeClr val="tx1"/>
                              </a:gs>
                              <a:gs pos="100000">
                                <a:schemeClr val="tx1"/>
                              </a:gs>
                            </a:gsLst>
                            <a:lin ang="5400000" scaled="1"/>
                          </a:gradFill>
                        </a:rPr>
                        <a:t>Blended</a:t>
                      </a:r>
                    </a:p>
                    <a:p>
                      <a:pPr lvl="0">
                        <a:defRPr/>
                      </a:pPr>
                      <a:endParaRPr lang="en-US" sz="1200"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sp>
        <p:nvSpPr>
          <p:cNvPr id="48" name="Freeform 47"/>
          <p:cNvSpPr/>
          <p:nvPr/>
        </p:nvSpPr>
        <p:spPr>
          <a:xfrm>
            <a:off x="5058137" y="3237053"/>
            <a:ext cx="1516283" cy="466846"/>
          </a:xfrm>
          <a:custGeom>
            <a:avLst/>
            <a:gdLst>
              <a:gd name="connsiteX0" fmla="*/ 1516283 w 1516283"/>
              <a:gd name="connsiteY0" fmla="*/ 235352 h 466846"/>
              <a:gd name="connsiteX1" fmla="*/ 532435 w 1516283"/>
              <a:gd name="connsiteY1" fmla="*/ 38582 h 466846"/>
              <a:gd name="connsiteX2" fmla="*/ 0 w 1516283"/>
              <a:gd name="connsiteY2" fmla="*/ 466846 h 466846"/>
              <a:gd name="connsiteX3" fmla="*/ 0 w 1516283"/>
              <a:gd name="connsiteY3" fmla="*/ 466846 h 466846"/>
            </a:gdLst>
            <a:ahLst/>
            <a:cxnLst>
              <a:cxn ang="0">
                <a:pos x="connsiteX0" y="connsiteY0"/>
              </a:cxn>
              <a:cxn ang="0">
                <a:pos x="connsiteX1" y="connsiteY1"/>
              </a:cxn>
              <a:cxn ang="0">
                <a:pos x="connsiteX2" y="connsiteY2"/>
              </a:cxn>
              <a:cxn ang="0">
                <a:pos x="connsiteX3" y="connsiteY3"/>
              </a:cxn>
            </a:cxnLst>
            <a:rect l="l" t="t" r="r" b="b"/>
            <a:pathLst>
              <a:path w="1516283" h="466846">
                <a:moveTo>
                  <a:pt x="1516283" y="235352"/>
                </a:moveTo>
                <a:cubicBezTo>
                  <a:pt x="1150716" y="117676"/>
                  <a:pt x="785149" y="0"/>
                  <a:pt x="532435" y="38582"/>
                </a:cubicBezTo>
                <a:cubicBezTo>
                  <a:pt x="279721" y="77164"/>
                  <a:pt x="0" y="466846"/>
                  <a:pt x="0" y="466846"/>
                </a:cubicBezTo>
                <a:lnTo>
                  <a:pt x="0" y="466846"/>
                </a:lnTo>
              </a:path>
            </a:pathLst>
          </a:custGeom>
          <a:ln>
            <a:solidFill>
              <a:srgbClr val="7030A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46" name="Oval 45"/>
          <p:cNvSpPr/>
          <p:nvPr/>
        </p:nvSpPr>
        <p:spPr>
          <a:xfrm>
            <a:off x="4961778" y="3596865"/>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4678362" y="3333401"/>
            <a:ext cx="527709" cy="261610"/>
          </a:xfrm>
          <a:prstGeom prst="rect">
            <a:avLst/>
          </a:prstGeom>
          <a:noFill/>
        </p:spPr>
        <p:txBody>
          <a:bodyPr wrap="none" rtlCol="0">
            <a:spAutoFit/>
          </a:bodyPr>
          <a:lstStyle/>
          <a:p>
            <a:r>
              <a:rPr lang="en-ZA" sz="1100" b="1" dirty="0"/>
              <a:t>Togo</a:t>
            </a:r>
          </a:p>
        </p:txBody>
      </p:sp>
      <p:sp>
        <p:nvSpPr>
          <p:cNvPr id="45" name="TextBox 44"/>
          <p:cNvSpPr txBox="1"/>
          <p:nvPr/>
        </p:nvSpPr>
        <p:spPr>
          <a:xfrm>
            <a:off x="663873" y="2004240"/>
            <a:ext cx="1606530" cy="430887"/>
          </a:xfrm>
          <a:prstGeom prst="rect">
            <a:avLst/>
          </a:prstGeom>
          <a:noFill/>
        </p:spPr>
        <p:txBody>
          <a:bodyPr wrap="none" rtlCol="0">
            <a:spAutoFit/>
          </a:bodyPr>
          <a:lstStyle/>
          <a:p>
            <a:r>
              <a:rPr lang="en-ZA" sz="1100" b="1" dirty="0"/>
              <a:t>OER Commons</a:t>
            </a:r>
            <a:br>
              <a:rPr lang="en-ZA" sz="1100" b="1" dirty="0"/>
            </a:br>
            <a:r>
              <a:rPr lang="en-ZA" sz="1100" b="1" dirty="0"/>
              <a:t>UNESCO ICT CFT Hub</a:t>
            </a:r>
          </a:p>
        </p:txBody>
      </p:sp>
      <p:sp>
        <p:nvSpPr>
          <p:cNvPr id="47" name="Oval 46"/>
          <p:cNvSpPr/>
          <p:nvPr/>
        </p:nvSpPr>
        <p:spPr>
          <a:xfrm>
            <a:off x="414857" y="2140386"/>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TextBox 50"/>
          <p:cNvSpPr txBox="1"/>
          <p:nvPr/>
        </p:nvSpPr>
        <p:spPr>
          <a:xfrm>
            <a:off x="4664859" y="5021378"/>
            <a:ext cx="1005403" cy="261610"/>
          </a:xfrm>
          <a:prstGeom prst="rect">
            <a:avLst/>
          </a:prstGeom>
          <a:noFill/>
        </p:spPr>
        <p:txBody>
          <a:bodyPr wrap="none" rtlCol="0">
            <a:spAutoFit/>
          </a:bodyPr>
          <a:lstStyle/>
          <a:p>
            <a:r>
              <a:rPr lang="en-ZA" sz="1100" b="1" dirty="0"/>
              <a:t>South Africa</a:t>
            </a:r>
          </a:p>
        </p:txBody>
      </p:sp>
      <p:sp>
        <p:nvSpPr>
          <p:cNvPr id="52" name="Freeform 51"/>
          <p:cNvSpPr/>
          <p:nvPr/>
        </p:nvSpPr>
        <p:spPr>
          <a:xfrm>
            <a:off x="5532699" y="3453114"/>
            <a:ext cx="1111169" cy="1697620"/>
          </a:xfrm>
          <a:custGeom>
            <a:avLst/>
            <a:gdLst>
              <a:gd name="connsiteX0" fmla="*/ 1111169 w 1111169"/>
              <a:gd name="connsiteY0" fmla="*/ 470704 h 1697620"/>
              <a:gd name="connsiteX1" fmla="*/ 150471 w 1111169"/>
              <a:gd name="connsiteY1" fmla="*/ 204486 h 1697620"/>
              <a:gd name="connsiteX2" fmla="*/ 208344 w 1111169"/>
              <a:gd name="connsiteY2" fmla="*/ 1697620 h 1697620"/>
            </a:gdLst>
            <a:ahLst/>
            <a:cxnLst>
              <a:cxn ang="0">
                <a:pos x="connsiteX0" y="connsiteY0"/>
              </a:cxn>
              <a:cxn ang="0">
                <a:pos x="connsiteX1" y="connsiteY1"/>
              </a:cxn>
              <a:cxn ang="0">
                <a:pos x="connsiteX2" y="connsiteY2"/>
              </a:cxn>
            </a:cxnLst>
            <a:rect l="l" t="t" r="r" b="b"/>
            <a:pathLst>
              <a:path w="1111169" h="1697620">
                <a:moveTo>
                  <a:pt x="1111169" y="470704"/>
                </a:moveTo>
                <a:cubicBezTo>
                  <a:pt x="706055" y="235352"/>
                  <a:pt x="300942" y="0"/>
                  <a:pt x="150471" y="204486"/>
                </a:cubicBezTo>
                <a:cubicBezTo>
                  <a:pt x="0" y="408972"/>
                  <a:pt x="104172" y="1053296"/>
                  <a:pt x="208344" y="169762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0" name="Oval 49"/>
          <p:cNvSpPr/>
          <p:nvPr/>
        </p:nvSpPr>
        <p:spPr>
          <a:xfrm>
            <a:off x="5660114" y="5059137"/>
            <a:ext cx="200376" cy="1866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TextBox 58"/>
          <p:cNvSpPr txBox="1"/>
          <p:nvPr/>
        </p:nvSpPr>
        <p:spPr>
          <a:xfrm>
            <a:off x="5963153" y="4930712"/>
            <a:ext cx="880369" cy="261610"/>
          </a:xfrm>
          <a:prstGeom prst="rect">
            <a:avLst/>
          </a:prstGeom>
          <a:noFill/>
        </p:spPr>
        <p:txBody>
          <a:bodyPr wrap="none" rtlCol="0">
            <a:spAutoFit/>
          </a:bodyPr>
          <a:lstStyle/>
          <a:p>
            <a:r>
              <a:rPr lang="en-ZA" sz="1100" b="1" dirty="0"/>
              <a:t>Zimbabwe</a:t>
            </a:r>
          </a:p>
        </p:txBody>
      </p:sp>
      <p:sp>
        <p:nvSpPr>
          <p:cNvPr id="61" name="Freeform 60"/>
          <p:cNvSpPr/>
          <p:nvPr/>
        </p:nvSpPr>
        <p:spPr>
          <a:xfrm>
            <a:off x="5912734" y="4074289"/>
            <a:ext cx="499641" cy="821802"/>
          </a:xfrm>
          <a:custGeom>
            <a:avLst/>
            <a:gdLst>
              <a:gd name="connsiteX0" fmla="*/ 499641 w 499641"/>
              <a:gd name="connsiteY0" fmla="*/ 0 h 821802"/>
              <a:gd name="connsiteX1" fmla="*/ 71377 w 499641"/>
              <a:gd name="connsiteY1" fmla="*/ 266217 h 821802"/>
              <a:gd name="connsiteX2" fmla="*/ 71377 w 499641"/>
              <a:gd name="connsiteY2" fmla="*/ 821802 h 821802"/>
            </a:gdLst>
            <a:ahLst/>
            <a:cxnLst>
              <a:cxn ang="0">
                <a:pos x="connsiteX0" y="connsiteY0"/>
              </a:cxn>
              <a:cxn ang="0">
                <a:pos x="connsiteX1" y="connsiteY1"/>
              </a:cxn>
              <a:cxn ang="0">
                <a:pos x="connsiteX2" y="connsiteY2"/>
              </a:cxn>
            </a:cxnLst>
            <a:rect l="l" t="t" r="r" b="b"/>
            <a:pathLst>
              <a:path w="499641" h="821802">
                <a:moveTo>
                  <a:pt x="499641" y="0"/>
                </a:moveTo>
                <a:cubicBezTo>
                  <a:pt x="321197" y="64625"/>
                  <a:pt x="142754" y="129250"/>
                  <a:pt x="71377" y="266217"/>
                </a:cubicBezTo>
                <a:cubicBezTo>
                  <a:pt x="0" y="403184"/>
                  <a:pt x="35688" y="612493"/>
                  <a:pt x="71377" y="821802"/>
                </a:cubicBezTo>
              </a:path>
            </a:pathLst>
          </a:custGeom>
          <a:ln>
            <a:solidFill>
              <a:schemeClr val="accent3">
                <a:lumMod val="60000"/>
                <a:lumOff val="40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TextBox 59"/>
          <p:cNvSpPr txBox="1"/>
          <p:nvPr/>
        </p:nvSpPr>
        <p:spPr>
          <a:xfrm>
            <a:off x="5468735" y="2768169"/>
            <a:ext cx="564577" cy="261610"/>
          </a:xfrm>
          <a:prstGeom prst="rect">
            <a:avLst/>
          </a:prstGeom>
          <a:noFill/>
        </p:spPr>
        <p:txBody>
          <a:bodyPr wrap="none" rtlCol="0">
            <a:spAutoFit/>
          </a:bodyPr>
          <a:lstStyle/>
          <a:p>
            <a:pPr algn="r"/>
            <a:r>
              <a:rPr lang="en-ZA" sz="1100" b="1" dirty="0"/>
              <a:t>Egypt</a:t>
            </a:r>
          </a:p>
        </p:txBody>
      </p:sp>
      <p:sp>
        <p:nvSpPr>
          <p:cNvPr id="62" name="Freeform 61"/>
          <p:cNvSpPr/>
          <p:nvPr/>
        </p:nvSpPr>
        <p:spPr>
          <a:xfrm>
            <a:off x="5912734" y="2939970"/>
            <a:ext cx="673261" cy="972273"/>
          </a:xfrm>
          <a:custGeom>
            <a:avLst/>
            <a:gdLst>
              <a:gd name="connsiteX0" fmla="*/ 673261 w 673261"/>
              <a:gd name="connsiteY0" fmla="*/ 972273 h 972273"/>
              <a:gd name="connsiteX1" fmla="*/ 82952 w 673261"/>
              <a:gd name="connsiteY1" fmla="*/ 393539 h 972273"/>
              <a:gd name="connsiteX2" fmla="*/ 175550 w 673261"/>
              <a:gd name="connsiteY2" fmla="*/ 0 h 972273"/>
            </a:gdLst>
            <a:ahLst/>
            <a:cxnLst>
              <a:cxn ang="0">
                <a:pos x="connsiteX0" y="connsiteY0"/>
              </a:cxn>
              <a:cxn ang="0">
                <a:pos x="connsiteX1" y="connsiteY1"/>
              </a:cxn>
              <a:cxn ang="0">
                <a:pos x="connsiteX2" y="connsiteY2"/>
              </a:cxn>
            </a:cxnLst>
            <a:rect l="l" t="t" r="r" b="b"/>
            <a:pathLst>
              <a:path w="673261" h="972273">
                <a:moveTo>
                  <a:pt x="673261" y="972273"/>
                </a:moveTo>
                <a:cubicBezTo>
                  <a:pt x="419582" y="763929"/>
                  <a:pt x="165904" y="555585"/>
                  <a:pt x="82952" y="393539"/>
                </a:cubicBezTo>
                <a:cubicBezTo>
                  <a:pt x="0" y="231494"/>
                  <a:pt x="87775" y="115747"/>
                  <a:pt x="175550" y="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pic>
        <p:nvPicPr>
          <p:cNvPr id="63" name="Picture 3"/>
          <p:cNvPicPr>
            <a:picLocks noChangeAspect="1" noChangeArrowheads="1"/>
          </p:cNvPicPr>
          <p:nvPr/>
        </p:nvPicPr>
        <p:blipFill>
          <a:blip r:embed="rId4"/>
          <a:srcRect/>
          <a:stretch>
            <a:fillRect/>
          </a:stretch>
        </p:blipFill>
        <p:spPr bwMode="auto">
          <a:xfrm>
            <a:off x="9853200" y="4629600"/>
            <a:ext cx="644104" cy="630000"/>
          </a:xfrm>
          <a:prstGeom prst="rect">
            <a:avLst/>
          </a:prstGeom>
          <a:noFill/>
          <a:ln w="9525">
            <a:noFill/>
            <a:miter lim="800000"/>
            <a:headEnd/>
            <a:tailEnd/>
          </a:ln>
          <a:effectLst/>
        </p:spPr>
      </p:pic>
      <p:pic>
        <p:nvPicPr>
          <p:cNvPr id="64" name="Picture 4"/>
          <p:cNvPicPr>
            <a:picLocks noChangeAspect="1" noChangeArrowheads="1"/>
          </p:cNvPicPr>
          <p:nvPr/>
        </p:nvPicPr>
        <p:blipFill>
          <a:blip r:embed="rId5"/>
          <a:srcRect/>
          <a:stretch>
            <a:fillRect/>
          </a:stretch>
        </p:blipFill>
        <p:spPr bwMode="auto">
          <a:xfrm>
            <a:off x="10548000" y="4611600"/>
            <a:ext cx="625368" cy="630000"/>
          </a:xfrm>
          <a:prstGeom prst="rect">
            <a:avLst/>
          </a:prstGeom>
          <a:noFill/>
          <a:ln w="9525">
            <a:noFill/>
            <a:miter lim="800000"/>
            <a:headEnd/>
            <a:tailEnd/>
          </a:ln>
          <a:effectLst/>
        </p:spPr>
      </p:pic>
      <p:pic>
        <p:nvPicPr>
          <p:cNvPr id="50178" name="Picture 2" descr="Image result for egypt flag button"/>
          <p:cNvPicPr>
            <a:picLocks noChangeAspect="1" noChangeArrowheads="1"/>
          </p:cNvPicPr>
          <p:nvPr/>
        </p:nvPicPr>
        <p:blipFill>
          <a:blip r:embed="rId6" cstate="print"/>
          <a:srcRect/>
          <a:stretch>
            <a:fillRect/>
          </a:stretch>
        </p:blipFill>
        <p:spPr bwMode="auto">
          <a:xfrm>
            <a:off x="8164800" y="1420236"/>
            <a:ext cx="298800" cy="298800"/>
          </a:xfrm>
          <a:prstGeom prst="rect">
            <a:avLst/>
          </a:prstGeom>
          <a:noFill/>
        </p:spPr>
      </p:pic>
      <p:sp>
        <p:nvSpPr>
          <p:cNvPr id="67" name="Freeform 66"/>
          <p:cNvSpPr/>
          <p:nvPr/>
        </p:nvSpPr>
        <p:spPr>
          <a:xfrm>
            <a:off x="320233" y="1606952"/>
            <a:ext cx="5768051" cy="1309868"/>
          </a:xfrm>
          <a:custGeom>
            <a:avLst/>
            <a:gdLst>
              <a:gd name="connsiteX0" fmla="*/ 200628 w 5768051"/>
              <a:gd name="connsiteY0" fmla="*/ 626962 h 1309868"/>
              <a:gd name="connsiteX1" fmla="*/ 779362 w 5768051"/>
              <a:gd name="connsiteY1" fmla="*/ 36653 h 1309868"/>
              <a:gd name="connsiteX2" fmla="*/ 4876800 w 5768051"/>
              <a:gd name="connsiteY2" fmla="*/ 407043 h 1309868"/>
              <a:gd name="connsiteX3" fmla="*/ 5768051 w 5768051"/>
              <a:gd name="connsiteY3" fmla="*/ 1309868 h 1309868"/>
            </a:gdLst>
            <a:ahLst/>
            <a:cxnLst>
              <a:cxn ang="0">
                <a:pos x="connsiteX0" y="connsiteY0"/>
              </a:cxn>
              <a:cxn ang="0">
                <a:pos x="connsiteX1" y="connsiteY1"/>
              </a:cxn>
              <a:cxn ang="0">
                <a:pos x="connsiteX2" y="connsiteY2"/>
              </a:cxn>
              <a:cxn ang="0">
                <a:pos x="connsiteX3" y="connsiteY3"/>
              </a:cxn>
            </a:cxnLst>
            <a:rect l="l" t="t" r="r" b="b"/>
            <a:pathLst>
              <a:path w="5768051" h="1309868">
                <a:moveTo>
                  <a:pt x="200628" y="626962"/>
                </a:moveTo>
                <a:cubicBezTo>
                  <a:pt x="100314" y="350134"/>
                  <a:pt x="0" y="73306"/>
                  <a:pt x="779362" y="36653"/>
                </a:cubicBezTo>
                <a:cubicBezTo>
                  <a:pt x="1558724" y="0"/>
                  <a:pt x="4045352" y="194841"/>
                  <a:pt x="4876800" y="407043"/>
                </a:cubicBezTo>
                <a:cubicBezTo>
                  <a:pt x="5708248" y="619245"/>
                  <a:pt x="5738149" y="964556"/>
                  <a:pt x="5768051" y="1309868"/>
                </a:cubicBezTo>
              </a:path>
            </a:pathLst>
          </a:custGeom>
          <a:ln>
            <a:solidFill>
              <a:srgbClr val="FCCDB6"/>
            </a:solidFill>
            <a:prstDash val="soli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4" name="Oval 53"/>
          <p:cNvSpPr/>
          <p:nvPr/>
        </p:nvSpPr>
        <p:spPr>
          <a:xfrm>
            <a:off x="5980350" y="2821362"/>
            <a:ext cx="200376" cy="18663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Oval 57"/>
          <p:cNvSpPr/>
          <p:nvPr/>
        </p:nvSpPr>
        <p:spPr>
          <a:xfrm>
            <a:off x="5893537" y="4806424"/>
            <a:ext cx="200376" cy="186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Oval 55"/>
          <p:cNvSpPr/>
          <p:nvPr/>
        </p:nvSpPr>
        <p:spPr>
          <a:xfrm>
            <a:off x="8157883" y="1411940"/>
            <a:ext cx="309283" cy="309283"/>
          </a:xfrm>
          <a:prstGeom prst="ellipse">
            <a:avLst/>
          </a:prstGeom>
          <a:noFill/>
          <a:ln w="25400">
            <a:solidFill>
              <a:srgbClr val="004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Rectangular Callout 54"/>
          <p:cNvSpPr/>
          <p:nvPr/>
        </p:nvSpPr>
        <p:spPr>
          <a:xfrm>
            <a:off x="11134846" y="1620456"/>
            <a:ext cx="752354" cy="474562"/>
          </a:xfrm>
          <a:prstGeom prst="wedgeRectCallout">
            <a:avLst>
              <a:gd name="adj1" fmla="val -91602"/>
              <a:gd name="adj2" fmla="val 35671"/>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200" b="1" dirty="0">
                <a:solidFill>
                  <a:schemeClr val="bg1"/>
                </a:solidFill>
              </a:rPr>
              <a:t>Arabic</a:t>
            </a:r>
          </a:p>
        </p:txBody>
      </p:sp>
      <p:pic>
        <p:nvPicPr>
          <p:cNvPr id="57" name="Picture 56" descr="CCBYSA.PNG">
            <a:extLst>
              <a:ext uri="{FF2B5EF4-FFF2-40B4-BE49-F238E27FC236}">
                <a16:creationId xmlns:a16="http://schemas.microsoft.com/office/drawing/2014/main" id="{7C895634-2AE0-46DB-A3C9-404DA9D99843}"/>
              </a:ext>
            </a:extLst>
          </p:cNvPr>
          <p:cNvPicPr>
            <a:picLocks noChangeAspect="1"/>
          </p:cNvPicPr>
          <p:nvPr/>
        </p:nvPicPr>
        <p:blipFill>
          <a:blip r:embed="rId7" cstate="print"/>
          <a:stretch>
            <a:fillRect/>
          </a:stretch>
        </p:blipFill>
        <p:spPr>
          <a:xfrm>
            <a:off x="9885600" y="5443200"/>
            <a:ext cx="1195950" cy="428400"/>
          </a:xfrm>
          <a:prstGeom prst="rect">
            <a:avLst/>
          </a:prstGeom>
        </p:spPr>
      </p:pic>
    </p:spTree>
    <p:extLst>
      <p:ext uri="{BB962C8B-B14F-4D97-AF65-F5344CB8AC3E}">
        <p14:creationId xmlns:p14="http://schemas.microsoft.com/office/powerpoint/2010/main" val="384958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2262921889"/>
              </p:ext>
            </p:extLst>
          </p:nvPr>
        </p:nvGraphicFramePr>
        <p:xfrm>
          <a:off x="8060468" y="1397518"/>
          <a:ext cx="3654923" cy="262128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09296">
                <a:tc>
                  <a:txBody>
                    <a:bodyPr/>
                    <a:lstStyle/>
                    <a:p>
                      <a:r>
                        <a:rPr lang="en-US" sz="1600" b="1" dirty="0">
                          <a:solidFill>
                            <a:schemeClr val="bg1"/>
                          </a:solidFill>
                        </a:rPr>
                        <a:t>       Mozambique </a:t>
                      </a:r>
                      <a:r>
                        <a:rPr lang="en-US" sz="1200" b="0" i="0" dirty="0">
                          <a:solidFill>
                            <a:schemeClr val="bg1"/>
                          </a:solidFill>
                        </a:rPr>
                        <a:t>(2017 - 2018)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1626696">
                <a:tc>
                  <a:txBody>
                    <a:bodyPr/>
                    <a:lstStyle/>
                    <a:p>
                      <a:pPr lvl="0">
                        <a:defRPr/>
                      </a:pPr>
                      <a:endParaRPr lang="en-US" sz="1200" spc="30" dirty="0">
                        <a:gradFill>
                          <a:gsLst>
                            <a:gs pos="0">
                              <a:schemeClr val="tx1"/>
                            </a:gs>
                            <a:gs pos="100000">
                              <a:schemeClr val="tx1"/>
                            </a:gs>
                          </a:gsLst>
                          <a:lin ang="5400000" scaled="1"/>
                        </a:gradFill>
                      </a:endParaRPr>
                    </a:p>
                    <a:p>
                      <a:pPr lvl="0">
                        <a:defRPr/>
                      </a:pPr>
                      <a:r>
                        <a:rPr lang="en-US" sz="1200" spc="30" dirty="0">
                          <a:gradFill>
                            <a:gsLst>
                              <a:gs pos="0">
                                <a:schemeClr val="tx1"/>
                              </a:gs>
                              <a:gs pos="100000">
                                <a:schemeClr val="tx1"/>
                              </a:gs>
                            </a:gsLst>
                            <a:lin ang="5400000" scaled="1"/>
                          </a:gradFill>
                        </a:rPr>
                        <a:t>Course</a:t>
                      </a:r>
                      <a:r>
                        <a:rPr lang="en-US" sz="1200" spc="30" baseline="0" dirty="0">
                          <a:gradFill>
                            <a:gsLst>
                              <a:gs pos="0">
                                <a:schemeClr val="tx1"/>
                              </a:gs>
                              <a:gs pos="100000">
                                <a:schemeClr val="tx1"/>
                              </a:gs>
                            </a:gsLst>
                            <a:lin ang="5400000" scaled="1"/>
                          </a:gradFill>
                        </a:rPr>
                        <a:t> name: TIC </a:t>
                      </a:r>
                      <a:r>
                        <a:rPr lang="en-US" sz="1200" spc="30" baseline="0" dirty="0" err="1">
                          <a:gradFill>
                            <a:gsLst>
                              <a:gs pos="0">
                                <a:schemeClr val="tx1"/>
                              </a:gs>
                              <a:gs pos="100000">
                                <a:schemeClr val="tx1"/>
                              </a:gs>
                            </a:gsLst>
                            <a:lin ang="5400000" scaled="1"/>
                          </a:gradFill>
                        </a:rPr>
                        <a:t>na</a:t>
                      </a:r>
                      <a:r>
                        <a:rPr lang="en-US" sz="1200" spc="30" baseline="0" dirty="0">
                          <a:gradFill>
                            <a:gsLst>
                              <a:gs pos="0">
                                <a:schemeClr val="tx1"/>
                              </a:gs>
                              <a:gs pos="100000">
                                <a:schemeClr val="tx1"/>
                              </a:gs>
                            </a:gsLst>
                            <a:lin ang="5400000" scaled="1"/>
                          </a:gradFill>
                        </a:rPr>
                        <a:t> </a:t>
                      </a:r>
                      <a:r>
                        <a:rPr lang="en-US" sz="1200" spc="30" baseline="0" dirty="0" err="1">
                          <a:gradFill>
                            <a:gsLst>
                              <a:gs pos="0">
                                <a:schemeClr val="tx1"/>
                              </a:gs>
                              <a:gs pos="100000">
                                <a:schemeClr val="tx1"/>
                              </a:gs>
                            </a:gsLst>
                            <a:lin ang="5400000" scaled="1"/>
                          </a:gradFill>
                        </a:rPr>
                        <a:t>Pedagogica</a:t>
                      </a:r>
                      <a:endParaRPr lang="en-US" sz="1200" spc="30" baseline="0" dirty="0">
                        <a:gradFill>
                          <a:gsLst>
                            <a:gs pos="0">
                              <a:schemeClr val="tx1"/>
                            </a:gs>
                            <a:gs pos="100000">
                              <a:schemeClr val="tx1"/>
                            </a:gs>
                          </a:gsLst>
                          <a:lin ang="5400000" scaled="1"/>
                        </a:gradFill>
                      </a:endParaRPr>
                    </a:p>
                    <a:p>
                      <a:pPr lvl="0">
                        <a:defRPr/>
                      </a:pPr>
                      <a:endParaRPr lang="en-US" sz="1200" spc="30" baseline="0" dirty="0">
                        <a:gradFill>
                          <a:gsLst>
                            <a:gs pos="0">
                              <a:schemeClr val="tx1"/>
                            </a:gs>
                            <a:gs pos="100000">
                              <a:schemeClr val="tx1"/>
                            </a:gs>
                          </a:gsLst>
                          <a:lin ang="5400000" scaled="1"/>
                        </a:gradFill>
                      </a:endParaRPr>
                    </a:p>
                    <a:p>
                      <a:pPr lvl="0">
                        <a:defRPr/>
                      </a:pPr>
                      <a:r>
                        <a:rPr lang="en-US" sz="1200" spc="30" baseline="0" dirty="0">
                          <a:gradFill>
                            <a:gsLst>
                              <a:gs pos="0">
                                <a:schemeClr val="tx1"/>
                              </a:gs>
                              <a:gs pos="100000">
                                <a:schemeClr val="tx1"/>
                              </a:gs>
                            </a:gsLst>
                            <a:lin ang="5400000" scaled="1"/>
                          </a:gradFill>
                        </a:rPr>
                        <a:t>Audience:</a:t>
                      </a:r>
                      <a:br>
                        <a:rPr lang="en-US" sz="1200" spc="30" baseline="0" dirty="0">
                          <a:gradFill>
                            <a:gsLst>
                              <a:gs pos="0">
                                <a:schemeClr val="tx1"/>
                              </a:gs>
                              <a:gs pos="100000">
                                <a:schemeClr val="tx1"/>
                              </a:gs>
                            </a:gsLst>
                            <a:lin ang="5400000" scaled="1"/>
                          </a:gradFill>
                        </a:rPr>
                      </a:br>
                      <a:r>
                        <a:rPr lang="en-US" sz="1200" b="1" spc="30" baseline="0" dirty="0">
                          <a:gradFill>
                            <a:gsLst>
                              <a:gs pos="0">
                                <a:schemeClr val="tx1"/>
                              </a:gs>
                              <a:gs pos="100000">
                                <a:schemeClr val="tx1"/>
                              </a:gs>
                            </a:gsLst>
                            <a:lin ang="5400000" scaled="1"/>
                          </a:gradFill>
                        </a:rPr>
                        <a:t>Pre-service and in-service teachers</a:t>
                      </a:r>
                    </a:p>
                    <a:p>
                      <a:pPr lvl="0">
                        <a:defRPr/>
                      </a:pPr>
                      <a:endParaRPr lang="en-US" sz="1200" spc="30" baseline="0" dirty="0">
                        <a:gradFill>
                          <a:gsLst>
                            <a:gs pos="0">
                              <a:schemeClr val="tx1"/>
                            </a:gs>
                            <a:gs pos="100000">
                              <a:schemeClr val="tx1"/>
                            </a:gs>
                          </a:gsLst>
                          <a:lin ang="5400000" scaled="1"/>
                        </a:gradFill>
                      </a:endParaRPr>
                    </a:p>
                    <a:p>
                      <a:pPr lvl="0">
                        <a:defRPr/>
                      </a:pPr>
                      <a:r>
                        <a:rPr lang="en-US" sz="1200" spc="30" baseline="0" dirty="0">
                          <a:gradFill>
                            <a:gsLst>
                              <a:gs pos="0">
                                <a:schemeClr val="tx1"/>
                              </a:gs>
                              <a:gs pos="100000">
                                <a:schemeClr val="tx1"/>
                              </a:gs>
                            </a:gsLst>
                            <a:lin ang="5400000" scaled="1"/>
                          </a:gradFill>
                        </a:rPr>
                        <a:t>Developers:</a:t>
                      </a:r>
                      <a:br>
                        <a:rPr lang="en-US" sz="1200" spc="30" baseline="0" dirty="0">
                          <a:gradFill>
                            <a:gsLst>
                              <a:gs pos="0">
                                <a:schemeClr val="tx1"/>
                              </a:gs>
                              <a:gs pos="100000">
                                <a:schemeClr val="tx1"/>
                              </a:gs>
                            </a:gsLst>
                            <a:lin ang="5400000" scaled="1"/>
                          </a:gradFill>
                        </a:rPr>
                      </a:br>
                      <a:r>
                        <a:rPr lang="en-ZA" sz="1200" b="1" dirty="0"/>
                        <a:t>Institute of Open and Distance Education (IEDA)</a:t>
                      </a:r>
                      <a:endParaRPr lang="en-US" sz="1200" b="1" spc="30" baseline="0" dirty="0">
                        <a:gradFill>
                          <a:gsLst>
                            <a:gs pos="0">
                              <a:schemeClr val="tx1"/>
                            </a:gs>
                            <a:gs pos="100000">
                              <a:schemeClr val="tx1"/>
                            </a:gs>
                          </a:gsLst>
                          <a:lin ang="5400000" scaled="1"/>
                        </a:gradFill>
                      </a:endParaRPr>
                    </a:p>
                    <a:p>
                      <a:pPr lvl="0">
                        <a:defRPr/>
                      </a:pPr>
                      <a:endParaRPr lang="en-US" sz="1200" spc="30" dirty="0">
                        <a:gradFill>
                          <a:gsLst>
                            <a:gs pos="0">
                              <a:schemeClr val="tx1"/>
                            </a:gs>
                            <a:gs pos="100000">
                              <a:schemeClr val="tx1"/>
                            </a:gs>
                          </a:gsLst>
                          <a:lin ang="5400000" scaled="1"/>
                        </a:gradFill>
                      </a:endParaRPr>
                    </a:p>
                    <a:p>
                      <a:pPr lvl="0">
                        <a:defRPr/>
                      </a:pPr>
                      <a:r>
                        <a:rPr lang="en-US" sz="1200" spc="30" dirty="0">
                          <a:gradFill>
                            <a:gsLst>
                              <a:gs pos="0">
                                <a:schemeClr val="tx1"/>
                              </a:gs>
                              <a:gs pos="100000">
                                <a:schemeClr val="tx1"/>
                              </a:gs>
                            </a:gsLst>
                            <a:lin ang="5400000" scaled="1"/>
                          </a:gradFill>
                        </a:rPr>
                        <a:t>Methodology &amp; distribution</a:t>
                      </a:r>
                      <a:r>
                        <a:rPr lang="en-US" sz="1200" spc="30" baseline="0" dirty="0">
                          <a:gradFill>
                            <a:gsLst>
                              <a:gs pos="0">
                                <a:schemeClr val="tx1"/>
                              </a:gs>
                              <a:gs pos="100000">
                                <a:schemeClr val="tx1"/>
                              </a:gs>
                            </a:gsLst>
                            <a:lin ang="5400000" scaled="1"/>
                          </a:gradFill>
                        </a:rPr>
                        <a:t> mechanism:</a:t>
                      </a:r>
                    </a:p>
                    <a:p>
                      <a:pPr lvl="0">
                        <a:defRPr/>
                      </a:pPr>
                      <a:r>
                        <a:rPr lang="en-US" sz="1200" b="1" spc="30" baseline="0" dirty="0">
                          <a:gradFill>
                            <a:gsLst>
                              <a:gs pos="0">
                                <a:schemeClr val="tx1"/>
                              </a:gs>
                              <a:gs pos="100000">
                                <a:schemeClr val="tx1"/>
                              </a:gs>
                            </a:gsLst>
                            <a:lin ang="5400000" scaled="1"/>
                          </a:gradFill>
                        </a:rPr>
                        <a:t>Blended</a:t>
                      </a:r>
                    </a:p>
                    <a:p>
                      <a:pPr lvl="0">
                        <a:defRPr/>
                      </a:pPr>
                      <a:endParaRPr lang="en-US" sz="1200" spc="30" baseline="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prstDash val="solid"/>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sp>
        <p:nvSpPr>
          <p:cNvPr id="48" name="Freeform 47"/>
          <p:cNvSpPr/>
          <p:nvPr/>
        </p:nvSpPr>
        <p:spPr>
          <a:xfrm>
            <a:off x="5058137" y="3237053"/>
            <a:ext cx="1516283" cy="466846"/>
          </a:xfrm>
          <a:custGeom>
            <a:avLst/>
            <a:gdLst>
              <a:gd name="connsiteX0" fmla="*/ 1516283 w 1516283"/>
              <a:gd name="connsiteY0" fmla="*/ 235352 h 466846"/>
              <a:gd name="connsiteX1" fmla="*/ 532435 w 1516283"/>
              <a:gd name="connsiteY1" fmla="*/ 38582 h 466846"/>
              <a:gd name="connsiteX2" fmla="*/ 0 w 1516283"/>
              <a:gd name="connsiteY2" fmla="*/ 466846 h 466846"/>
              <a:gd name="connsiteX3" fmla="*/ 0 w 1516283"/>
              <a:gd name="connsiteY3" fmla="*/ 466846 h 466846"/>
            </a:gdLst>
            <a:ahLst/>
            <a:cxnLst>
              <a:cxn ang="0">
                <a:pos x="connsiteX0" y="connsiteY0"/>
              </a:cxn>
              <a:cxn ang="0">
                <a:pos x="connsiteX1" y="connsiteY1"/>
              </a:cxn>
              <a:cxn ang="0">
                <a:pos x="connsiteX2" y="connsiteY2"/>
              </a:cxn>
              <a:cxn ang="0">
                <a:pos x="connsiteX3" y="connsiteY3"/>
              </a:cxn>
            </a:cxnLst>
            <a:rect l="l" t="t" r="r" b="b"/>
            <a:pathLst>
              <a:path w="1516283" h="466846">
                <a:moveTo>
                  <a:pt x="1516283" y="235352"/>
                </a:moveTo>
                <a:cubicBezTo>
                  <a:pt x="1150716" y="117676"/>
                  <a:pt x="785149" y="0"/>
                  <a:pt x="532435" y="38582"/>
                </a:cubicBezTo>
                <a:cubicBezTo>
                  <a:pt x="279721" y="77164"/>
                  <a:pt x="0" y="466846"/>
                  <a:pt x="0" y="466846"/>
                </a:cubicBezTo>
                <a:lnTo>
                  <a:pt x="0" y="466846"/>
                </a:lnTo>
              </a:path>
            </a:pathLst>
          </a:custGeom>
          <a:ln>
            <a:solidFill>
              <a:srgbClr val="7030A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46" name="Oval 45"/>
          <p:cNvSpPr/>
          <p:nvPr/>
        </p:nvSpPr>
        <p:spPr>
          <a:xfrm>
            <a:off x="4961778" y="3596865"/>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4678362" y="3333401"/>
            <a:ext cx="527709" cy="261610"/>
          </a:xfrm>
          <a:prstGeom prst="rect">
            <a:avLst/>
          </a:prstGeom>
          <a:noFill/>
        </p:spPr>
        <p:txBody>
          <a:bodyPr wrap="none" rtlCol="0">
            <a:spAutoFit/>
          </a:bodyPr>
          <a:lstStyle/>
          <a:p>
            <a:r>
              <a:rPr lang="en-ZA" sz="1100" b="1" dirty="0"/>
              <a:t>Togo</a:t>
            </a:r>
          </a:p>
        </p:txBody>
      </p:sp>
      <p:sp>
        <p:nvSpPr>
          <p:cNvPr id="45" name="TextBox 44"/>
          <p:cNvSpPr txBox="1"/>
          <p:nvPr/>
        </p:nvSpPr>
        <p:spPr>
          <a:xfrm>
            <a:off x="663873" y="2004240"/>
            <a:ext cx="1606530" cy="430887"/>
          </a:xfrm>
          <a:prstGeom prst="rect">
            <a:avLst/>
          </a:prstGeom>
          <a:noFill/>
        </p:spPr>
        <p:txBody>
          <a:bodyPr wrap="none" rtlCol="0">
            <a:spAutoFit/>
          </a:bodyPr>
          <a:lstStyle/>
          <a:p>
            <a:r>
              <a:rPr lang="en-ZA" sz="1100" b="1" dirty="0"/>
              <a:t>OER Commons</a:t>
            </a:r>
            <a:br>
              <a:rPr lang="en-ZA" sz="1100" b="1" dirty="0"/>
            </a:br>
            <a:r>
              <a:rPr lang="en-ZA" sz="1100" b="1" dirty="0"/>
              <a:t>UNESCO ICT CFT Hub</a:t>
            </a:r>
          </a:p>
        </p:txBody>
      </p:sp>
      <p:sp>
        <p:nvSpPr>
          <p:cNvPr id="47" name="Oval 46"/>
          <p:cNvSpPr/>
          <p:nvPr/>
        </p:nvSpPr>
        <p:spPr>
          <a:xfrm>
            <a:off x="414857" y="2140386"/>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TextBox 50"/>
          <p:cNvSpPr txBox="1"/>
          <p:nvPr/>
        </p:nvSpPr>
        <p:spPr>
          <a:xfrm>
            <a:off x="4664859" y="5021378"/>
            <a:ext cx="1005403" cy="261610"/>
          </a:xfrm>
          <a:prstGeom prst="rect">
            <a:avLst/>
          </a:prstGeom>
          <a:noFill/>
        </p:spPr>
        <p:txBody>
          <a:bodyPr wrap="none" rtlCol="0">
            <a:spAutoFit/>
          </a:bodyPr>
          <a:lstStyle/>
          <a:p>
            <a:r>
              <a:rPr lang="en-ZA" sz="1100" b="1" dirty="0"/>
              <a:t>South Africa</a:t>
            </a:r>
          </a:p>
        </p:txBody>
      </p:sp>
      <p:sp>
        <p:nvSpPr>
          <p:cNvPr id="52" name="Freeform 51"/>
          <p:cNvSpPr/>
          <p:nvPr/>
        </p:nvSpPr>
        <p:spPr>
          <a:xfrm>
            <a:off x="5532699" y="3453114"/>
            <a:ext cx="1111169" cy="1697620"/>
          </a:xfrm>
          <a:custGeom>
            <a:avLst/>
            <a:gdLst>
              <a:gd name="connsiteX0" fmla="*/ 1111169 w 1111169"/>
              <a:gd name="connsiteY0" fmla="*/ 470704 h 1697620"/>
              <a:gd name="connsiteX1" fmla="*/ 150471 w 1111169"/>
              <a:gd name="connsiteY1" fmla="*/ 204486 h 1697620"/>
              <a:gd name="connsiteX2" fmla="*/ 208344 w 1111169"/>
              <a:gd name="connsiteY2" fmla="*/ 1697620 h 1697620"/>
            </a:gdLst>
            <a:ahLst/>
            <a:cxnLst>
              <a:cxn ang="0">
                <a:pos x="connsiteX0" y="connsiteY0"/>
              </a:cxn>
              <a:cxn ang="0">
                <a:pos x="connsiteX1" y="connsiteY1"/>
              </a:cxn>
              <a:cxn ang="0">
                <a:pos x="connsiteX2" y="connsiteY2"/>
              </a:cxn>
            </a:cxnLst>
            <a:rect l="l" t="t" r="r" b="b"/>
            <a:pathLst>
              <a:path w="1111169" h="1697620">
                <a:moveTo>
                  <a:pt x="1111169" y="470704"/>
                </a:moveTo>
                <a:cubicBezTo>
                  <a:pt x="706055" y="235352"/>
                  <a:pt x="300942" y="0"/>
                  <a:pt x="150471" y="204486"/>
                </a:cubicBezTo>
                <a:cubicBezTo>
                  <a:pt x="0" y="408972"/>
                  <a:pt x="104172" y="1053296"/>
                  <a:pt x="208344" y="169762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0" name="Oval 49"/>
          <p:cNvSpPr/>
          <p:nvPr/>
        </p:nvSpPr>
        <p:spPr>
          <a:xfrm>
            <a:off x="5660114" y="5059137"/>
            <a:ext cx="200376" cy="1866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TextBox 58"/>
          <p:cNvSpPr txBox="1"/>
          <p:nvPr/>
        </p:nvSpPr>
        <p:spPr>
          <a:xfrm>
            <a:off x="5963153" y="4930712"/>
            <a:ext cx="880369" cy="261610"/>
          </a:xfrm>
          <a:prstGeom prst="rect">
            <a:avLst/>
          </a:prstGeom>
          <a:noFill/>
        </p:spPr>
        <p:txBody>
          <a:bodyPr wrap="none" rtlCol="0">
            <a:spAutoFit/>
          </a:bodyPr>
          <a:lstStyle/>
          <a:p>
            <a:r>
              <a:rPr lang="en-ZA" sz="1100" b="1" dirty="0"/>
              <a:t>Zimbabwe</a:t>
            </a:r>
          </a:p>
        </p:txBody>
      </p:sp>
      <p:sp>
        <p:nvSpPr>
          <p:cNvPr id="61" name="Freeform 60"/>
          <p:cNvSpPr/>
          <p:nvPr/>
        </p:nvSpPr>
        <p:spPr>
          <a:xfrm>
            <a:off x="5912734" y="4074289"/>
            <a:ext cx="499641" cy="821802"/>
          </a:xfrm>
          <a:custGeom>
            <a:avLst/>
            <a:gdLst>
              <a:gd name="connsiteX0" fmla="*/ 499641 w 499641"/>
              <a:gd name="connsiteY0" fmla="*/ 0 h 821802"/>
              <a:gd name="connsiteX1" fmla="*/ 71377 w 499641"/>
              <a:gd name="connsiteY1" fmla="*/ 266217 h 821802"/>
              <a:gd name="connsiteX2" fmla="*/ 71377 w 499641"/>
              <a:gd name="connsiteY2" fmla="*/ 821802 h 821802"/>
            </a:gdLst>
            <a:ahLst/>
            <a:cxnLst>
              <a:cxn ang="0">
                <a:pos x="connsiteX0" y="connsiteY0"/>
              </a:cxn>
              <a:cxn ang="0">
                <a:pos x="connsiteX1" y="connsiteY1"/>
              </a:cxn>
              <a:cxn ang="0">
                <a:pos x="connsiteX2" y="connsiteY2"/>
              </a:cxn>
            </a:cxnLst>
            <a:rect l="l" t="t" r="r" b="b"/>
            <a:pathLst>
              <a:path w="499641" h="821802">
                <a:moveTo>
                  <a:pt x="499641" y="0"/>
                </a:moveTo>
                <a:cubicBezTo>
                  <a:pt x="321197" y="64625"/>
                  <a:pt x="142754" y="129250"/>
                  <a:pt x="71377" y="266217"/>
                </a:cubicBezTo>
                <a:cubicBezTo>
                  <a:pt x="0" y="403184"/>
                  <a:pt x="35688" y="612493"/>
                  <a:pt x="71377" y="821802"/>
                </a:cubicBezTo>
              </a:path>
            </a:pathLst>
          </a:custGeom>
          <a:ln>
            <a:solidFill>
              <a:schemeClr val="accent3">
                <a:lumMod val="60000"/>
                <a:lumOff val="40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TextBox 59"/>
          <p:cNvSpPr txBox="1"/>
          <p:nvPr/>
        </p:nvSpPr>
        <p:spPr>
          <a:xfrm>
            <a:off x="5468735" y="2768169"/>
            <a:ext cx="564577" cy="261610"/>
          </a:xfrm>
          <a:prstGeom prst="rect">
            <a:avLst/>
          </a:prstGeom>
          <a:noFill/>
        </p:spPr>
        <p:txBody>
          <a:bodyPr wrap="none" rtlCol="0">
            <a:spAutoFit/>
          </a:bodyPr>
          <a:lstStyle/>
          <a:p>
            <a:pPr algn="r"/>
            <a:r>
              <a:rPr lang="en-ZA" sz="1100" b="1" dirty="0"/>
              <a:t>Egypt</a:t>
            </a:r>
          </a:p>
        </p:txBody>
      </p:sp>
      <p:sp>
        <p:nvSpPr>
          <p:cNvPr id="62" name="Freeform 61"/>
          <p:cNvSpPr/>
          <p:nvPr/>
        </p:nvSpPr>
        <p:spPr>
          <a:xfrm>
            <a:off x="5912734" y="2939970"/>
            <a:ext cx="673261" cy="972273"/>
          </a:xfrm>
          <a:custGeom>
            <a:avLst/>
            <a:gdLst>
              <a:gd name="connsiteX0" fmla="*/ 673261 w 673261"/>
              <a:gd name="connsiteY0" fmla="*/ 972273 h 972273"/>
              <a:gd name="connsiteX1" fmla="*/ 82952 w 673261"/>
              <a:gd name="connsiteY1" fmla="*/ 393539 h 972273"/>
              <a:gd name="connsiteX2" fmla="*/ 175550 w 673261"/>
              <a:gd name="connsiteY2" fmla="*/ 0 h 972273"/>
            </a:gdLst>
            <a:ahLst/>
            <a:cxnLst>
              <a:cxn ang="0">
                <a:pos x="connsiteX0" y="connsiteY0"/>
              </a:cxn>
              <a:cxn ang="0">
                <a:pos x="connsiteX1" y="connsiteY1"/>
              </a:cxn>
              <a:cxn ang="0">
                <a:pos x="connsiteX2" y="connsiteY2"/>
              </a:cxn>
            </a:cxnLst>
            <a:rect l="l" t="t" r="r" b="b"/>
            <a:pathLst>
              <a:path w="673261" h="972273">
                <a:moveTo>
                  <a:pt x="673261" y="972273"/>
                </a:moveTo>
                <a:cubicBezTo>
                  <a:pt x="419582" y="763929"/>
                  <a:pt x="165904" y="555585"/>
                  <a:pt x="82952" y="393539"/>
                </a:cubicBezTo>
                <a:cubicBezTo>
                  <a:pt x="0" y="231494"/>
                  <a:pt x="87775" y="115747"/>
                  <a:pt x="175550" y="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2226" name="AutoShape 2" descr="https://cdn.countryflags.com/thumbs/mozambique/flag-button-round-250.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57" name="TextBox 56"/>
          <p:cNvSpPr txBox="1"/>
          <p:nvPr/>
        </p:nvSpPr>
        <p:spPr>
          <a:xfrm>
            <a:off x="9921431" y="5488330"/>
            <a:ext cx="636713" cy="369332"/>
          </a:xfrm>
          <a:prstGeom prst="rect">
            <a:avLst/>
          </a:prstGeom>
          <a:noFill/>
        </p:spPr>
        <p:txBody>
          <a:bodyPr wrap="none" rtlCol="0">
            <a:spAutoFit/>
          </a:bodyPr>
          <a:lstStyle/>
          <a:p>
            <a:r>
              <a:rPr lang="en-ZA" b="1" dirty="0"/>
              <a:t>TBD</a:t>
            </a:r>
          </a:p>
        </p:txBody>
      </p:sp>
      <p:pic>
        <p:nvPicPr>
          <p:cNvPr id="52228" name="Picture 4" descr="https://cdn.countryflags.com/thumbs/mozambique/flag-button-round-250.png"/>
          <p:cNvPicPr>
            <a:picLocks noChangeAspect="1" noChangeArrowheads="1"/>
          </p:cNvPicPr>
          <p:nvPr/>
        </p:nvPicPr>
        <p:blipFill>
          <a:blip r:embed="rId4" cstate="print"/>
          <a:srcRect/>
          <a:stretch>
            <a:fillRect/>
          </a:stretch>
        </p:blipFill>
        <p:spPr bwMode="auto">
          <a:xfrm>
            <a:off x="8164800" y="1417625"/>
            <a:ext cx="298800" cy="298800"/>
          </a:xfrm>
          <a:prstGeom prst="rect">
            <a:avLst/>
          </a:prstGeom>
          <a:noFill/>
        </p:spPr>
      </p:pic>
      <p:sp>
        <p:nvSpPr>
          <p:cNvPr id="66" name="TextBox 65"/>
          <p:cNvSpPr txBox="1"/>
          <p:nvPr/>
        </p:nvSpPr>
        <p:spPr>
          <a:xfrm>
            <a:off x="5941930" y="4377059"/>
            <a:ext cx="1055097" cy="261610"/>
          </a:xfrm>
          <a:prstGeom prst="rect">
            <a:avLst/>
          </a:prstGeom>
          <a:noFill/>
        </p:spPr>
        <p:txBody>
          <a:bodyPr wrap="none" rtlCol="0">
            <a:spAutoFit/>
          </a:bodyPr>
          <a:lstStyle/>
          <a:p>
            <a:r>
              <a:rPr lang="en-ZA" sz="1100" b="1" dirty="0"/>
              <a:t>Mozambique</a:t>
            </a:r>
          </a:p>
        </p:txBody>
      </p:sp>
      <p:sp>
        <p:nvSpPr>
          <p:cNvPr id="65" name="Oval 64"/>
          <p:cNvSpPr/>
          <p:nvPr/>
        </p:nvSpPr>
        <p:spPr>
          <a:xfrm>
            <a:off x="6269718" y="4650162"/>
            <a:ext cx="200376" cy="18663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Freeform 68"/>
          <p:cNvSpPr/>
          <p:nvPr/>
        </p:nvSpPr>
        <p:spPr>
          <a:xfrm>
            <a:off x="520861" y="2257063"/>
            <a:ext cx="5978324" cy="4242122"/>
          </a:xfrm>
          <a:custGeom>
            <a:avLst/>
            <a:gdLst>
              <a:gd name="connsiteX0" fmla="*/ 0 w 5978324"/>
              <a:gd name="connsiteY0" fmla="*/ 0 h 4242122"/>
              <a:gd name="connsiteX1" fmla="*/ 5000263 w 5978324"/>
              <a:gd name="connsiteY1" fmla="*/ 3819646 h 4242122"/>
              <a:gd name="connsiteX2" fmla="*/ 5868364 w 5978324"/>
              <a:gd name="connsiteY2" fmla="*/ 2534856 h 4242122"/>
              <a:gd name="connsiteX3" fmla="*/ 5868364 w 5978324"/>
              <a:gd name="connsiteY3" fmla="*/ 2534856 h 4242122"/>
            </a:gdLst>
            <a:ahLst/>
            <a:cxnLst>
              <a:cxn ang="0">
                <a:pos x="connsiteX0" y="connsiteY0"/>
              </a:cxn>
              <a:cxn ang="0">
                <a:pos x="connsiteX1" y="connsiteY1"/>
              </a:cxn>
              <a:cxn ang="0">
                <a:pos x="connsiteX2" y="connsiteY2"/>
              </a:cxn>
              <a:cxn ang="0">
                <a:pos x="connsiteX3" y="connsiteY3"/>
              </a:cxn>
            </a:cxnLst>
            <a:rect l="l" t="t" r="r" b="b"/>
            <a:pathLst>
              <a:path w="5978324" h="4242122">
                <a:moveTo>
                  <a:pt x="0" y="0"/>
                </a:moveTo>
                <a:cubicBezTo>
                  <a:pt x="2011101" y="1698585"/>
                  <a:pt x="4022202" y="3397170"/>
                  <a:pt x="5000263" y="3819646"/>
                </a:cubicBezTo>
                <a:cubicBezTo>
                  <a:pt x="5978324" y="4242122"/>
                  <a:pt x="5868364" y="2534856"/>
                  <a:pt x="5868364" y="2534856"/>
                </a:cubicBezTo>
                <a:lnTo>
                  <a:pt x="5868364" y="2534856"/>
                </a:lnTo>
              </a:path>
            </a:pathLst>
          </a:custGeom>
          <a:ln>
            <a:solidFill>
              <a:srgbClr val="FCCDB6"/>
            </a:solidFill>
            <a:prstDash val="sysDash"/>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70" name="Freeform 69"/>
          <p:cNvSpPr/>
          <p:nvPr/>
        </p:nvSpPr>
        <p:spPr>
          <a:xfrm>
            <a:off x="320233" y="1606952"/>
            <a:ext cx="5768051" cy="1309868"/>
          </a:xfrm>
          <a:custGeom>
            <a:avLst/>
            <a:gdLst>
              <a:gd name="connsiteX0" fmla="*/ 200628 w 5768051"/>
              <a:gd name="connsiteY0" fmla="*/ 626962 h 1309868"/>
              <a:gd name="connsiteX1" fmla="*/ 779362 w 5768051"/>
              <a:gd name="connsiteY1" fmla="*/ 36653 h 1309868"/>
              <a:gd name="connsiteX2" fmla="*/ 4876800 w 5768051"/>
              <a:gd name="connsiteY2" fmla="*/ 407043 h 1309868"/>
              <a:gd name="connsiteX3" fmla="*/ 5768051 w 5768051"/>
              <a:gd name="connsiteY3" fmla="*/ 1309868 h 1309868"/>
            </a:gdLst>
            <a:ahLst/>
            <a:cxnLst>
              <a:cxn ang="0">
                <a:pos x="connsiteX0" y="connsiteY0"/>
              </a:cxn>
              <a:cxn ang="0">
                <a:pos x="connsiteX1" y="connsiteY1"/>
              </a:cxn>
              <a:cxn ang="0">
                <a:pos x="connsiteX2" y="connsiteY2"/>
              </a:cxn>
              <a:cxn ang="0">
                <a:pos x="connsiteX3" y="connsiteY3"/>
              </a:cxn>
            </a:cxnLst>
            <a:rect l="l" t="t" r="r" b="b"/>
            <a:pathLst>
              <a:path w="5768051" h="1309868">
                <a:moveTo>
                  <a:pt x="200628" y="626962"/>
                </a:moveTo>
                <a:cubicBezTo>
                  <a:pt x="100314" y="350134"/>
                  <a:pt x="0" y="73306"/>
                  <a:pt x="779362" y="36653"/>
                </a:cubicBezTo>
                <a:cubicBezTo>
                  <a:pt x="1558724" y="0"/>
                  <a:pt x="4045352" y="194841"/>
                  <a:pt x="4876800" y="407043"/>
                </a:cubicBezTo>
                <a:cubicBezTo>
                  <a:pt x="5708248" y="619245"/>
                  <a:pt x="5738149" y="964556"/>
                  <a:pt x="5768051" y="1309868"/>
                </a:cubicBezTo>
              </a:path>
            </a:pathLst>
          </a:custGeom>
          <a:ln>
            <a:solidFill>
              <a:srgbClr val="FCCDB6"/>
            </a:solidFill>
            <a:prstDash val="soli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4" name="Oval 53"/>
          <p:cNvSpPr/>
          <p:nvPr/>
        </p:nvSpPr>
        <p:spPr>
          <a:xfrm>
            <a:off x="5980350" y="2821362"/>
            <a:ext cx="200376" cy="18663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Oval 57"/>
          <p:cNvSpPr/>
          <p:nvPr/>
        </p:nvSpPr>
        <p:spPr>
          <a:xfrm>
            <a:off x="5893537" y="4806424"/>
            <a:ext cx="200376" cy="186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ular Callout 63"/>
          <p:cNvSpPr/>
          <p:nvPr/>
        </p:nvSpPr>
        <p:spPr>
          <a:xfrm>
            <a:off x="11007525" y="1620456"/>
            <a:ext cx="1030146" cy="474562"/>
          </a:xfrm>
          <a:prstGeom prst="wedgeRectCallout">
            <a:avLst>
              <a:gd name="adj1" fmla="val -91602"/>
              <a:gd name="adj2" fmla="val 35671"/>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b="1" dirty="0">
                <a:solidFill>
                  <a:schemeClr val="bg1"/>
                </a:solidFill>
              </a:rPr>
              <a:t>Portuguese</a:t>
            </a:r>
          </a:p>
        </p:txBody>
      </p:sp>
      <p:pic>
        <p:nvPicPr>
          <p:cNvPr id="55" name="Picture 54" descr="CCBYSA.PNG">
            <a:extLst>
              <a:ext uri="{FF2B5EF4-FFF2-40B4-BE49-F238E27FC236}">
                <a16:creationId xmlns:a16="http://schemas.microsoft.com/office/drawing/2014/main" id="{9BE8EE51-FD2C-41DA-A23A-3DF890077163}"/>
              </a:ext>
            </a:extLst>
          </p:cNvPr>
          <p:cNvPicPr>
            <a:picLocks noChangeAspect="1"/>
          </p:cNvPicPr>
          <p:nvPr/>
        </p:nvPicPr>
        <p:blipFill>
          <a:blip r:embed="rId5" cstate="print"/>
          <a:stretch>
            <a:fillRect/>
          </a:stretch>
        </p:blipFill>
        <p:spPr>
          <a:xfrm>
            <a:off x="9885600" y="5443200"/>
            <a:ext cx="1195950" cy="428400"/>
          </a:xfrm>
          <a:prstGeom prst="rect">
            <a:avLst/>
          </a:prstGeom>
        </p:spPr>
      </p:pic>
      <p:pic>
        <p:nvPicPr>
          <p:cNvPr id="63" name="Picture 2">
            <a:extLst>
              <a:ext uri="{FF2B5EF4-FFF2-40B4-BE49-F238E27FC236}">
                <a16:creationId xmlns:a16="http://schemas.microsoft.com/office/drawing/2014/main" id="{C1821B66-360B-4DDE-A6B1-94F31C85DEF0}"/>
              </a:ext>
            </a:extLst>
          </p:cNvPr>
          <p:cNvPicPr>
            <a:picLocks noChangeAspect="1" noChangeArrowheads="1"/>
          </p:cNvPicPr>
          <p:nvPr/>
        </p:nvPicPr>
        <p:blipFill>
          <a:blip r:embed="rId6"/>
          <a:srcRect/>
          <a:stretch>
            <a:fillRect/>
          </a:stretch>
        </p:blipFill>
        <p:spPr bwMode="auto">
          <a:xfrm>
            <a:off x="9853200" y="4629600"/>
            <a:ext cx="625263" cy="630000"/>
          </a:xfrm>
          <a:prstGeom prst="rect">
            <a:avLst/>
          </a:prstGeom>
          <a:noFill/>
          <a:ln w="9525">
            <a:noFill/>
            <a:miter lim="800000"/>
            <a:headEnd/>
            <a:tailEnd/>
          </a:ln>
          <a:effectLst/>
        </p:spPr>
      </p:pic>
      <p:pic>
        <p:nvPicPr>
          <p:cNvPr id="67" name="Picture 3">
            <a:extLst>
              <a:ext uri="{FF2B5EF4-FFF2-40B4-BE49-F238E27FC236}">
                <a16:creationId xmlns:a16="http://schemas.microsoft.com/office/drawing/2014/main" id="{D60E5F3C-7633-4570-ADE4-D36DE9F42997}"/>
              </a:ext>
            </a:extLst>
          </p:cNvPr>
          <p:cNvPicPr>
            <a:picLocks noChangeAspect="1" noChangeArrowheads="1"/>
          </p:cNvPicPr>
          <p:nvPr/>
        </p:nvPicPr>
        <p:blipFill>
          <a:blip r:embed="rId7"/>
          <a:srcRect/>
          <a:stretch>
            <a:fillRect/>
          </a:stretch>
        </p:blipFill>
        <p:spPr bwMode="auto">
          <a:xfrm>
            <a:off x="10548000" y="4611600"/>
            <a:ext cx="620382" cy="630000"/>
          </a:xfrm>
          <a:prstGeom prst="rect">
            <a:avLst/>
          </a:prstGeom>
          <a:noFill/>
          <a:ln w="9525">
            <a:noFill/>
            <a:miter lim="800000"/>
            <a:headEnd/>
            <a:tailEnd/>
          </a:ln>
          <a:effectLst/>
        </p:spPr>
      </p:pic>
      <p:pic>
        <p:nvPicPr>
          <p:cNvPr id="68" name="Picture 4">
            <a:extLst>
              <a:ext uri="{FF2B5EF4-FFF2-40B4-BE49-F238E27FC236}">
                <a16:creationId xmlns:a16="http://schemas.microsoft.com/office/drawing/2014/main" id="{6E440285-7CFD-463D-9C31-DEA9EEAD2CF6}"/>
              </a:ext>
            </a:extLst>
          </p:cNvPr>
          <p:cNvPicPr>
            <a:picLocks noChangeAspect="1" noChangeArrowheads="1"/>
          </p:cNvPicPr>
          <p:nvPr/>
        </p:nvPicPr>
        <p:blipFill>
          <a:blip r:embed="rId8"/>
          <a:srcRect/>
          <a:stretch>
            <a:fillRect/>
          </a:stretch>
        </p:blipFill>
        <p:spPr bwMode="auto">
          <a:xfrm>
            <a:off x="11236050" y="4604400"/>
            <a:ext cx="630000" cy="630000"/>
          </a:xfrm>
          <a:prstGeom prst="rect">
            <a:avLst/>
          </a:prstGeom>
          <a:noFill/>
          <a:ln w="9525">
            <a:noFill/>
            <a:miter lim="800000"/>
            <a:headEnd/>
            <a:tailEnd/>
          </a:ln>
          <a:effectLst/>
        </p:spPr>
      </p:pic>
    </p:spTree>
    <p:extLst>
      <p:ext uri="{BB962C8B-B14F-4D97-AF65-F5344CB8AC3E}">
        <p14:creationId xmlns:p14="http://schemas.microsoft.com/office/powerpoint/2010/main" val="384958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1479250967"/>
              </p:ext>
            </p:extLst>
          </p:nvPr>
        </p:nvGraphicFramePr>
        <p:xfrm>
          <a:off x="8060468" y="1397518"/>
          <a:ext cx="3654923" cy="280416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09296">
                <a:tc>
                  <a:txBody>
                    <a:bodyPr/>
                    <a:lstStyle/>
                    <a:p>
                      <a:r>
                        <a:rPr lang="en-US" sz="1600" b="1" dirty="0">
                          <a:solidFill>
                            <a:schemeClr val="bg1"/>
                          </a:solidFill>
                        </a:rPr>
                        <a:t>       ALECSO / Tunisia </a:t>
                      </a:r>
                      <a:r>
                        <a:rPr lang="en-US" sz="1200" b="0" i="0" dirty="0">
                          <a:solidFill>
                            <a:schemeClr val="bg1"/>
                          </a:solidFill>
                        </a:rPr>
                        <a:t>(2018 - 2019)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1626696">
                <a:tc>
                  <a:txBody>
                    <a:bodyPr/>
                    <a:lstStyle/>
                    <a:p>
                      <a:pPr lvl="0">
                        <a:defRPr/>
                      </a:pPr>
                      <a:endParaRPr lang="en-US" sz="1200" spc="30" dirty="0">
                        <a:gradFill>
                          <a:gsLst>
                            <a:gs pos="0">
                              <a:schemeClr val="tx1"/>
                            </a:gs>
                            <a:gs pos="100000">
                              <a:schemeClr val="tx1"/>
                            </a:gs>
                          </a:gsLst>
                          <a:lin ang="5400000" scaled="1"/>
                        </a:gradFill>
                      </a:endParaRPr>
                    </a:p>
                    <a:p>
                      <a:pPr lvl="0">
                        <a:defRPr/>
                      </a:pPr>
                      <a:r>
                        <a:rPr lang="en-US" sz="1200" spc="30" dirty="0">
                          <a:gradFill>
                            <a:gsLst>
                              <a:gs pos="0">
                                <a:schemeClr val="tx1"/>
                              </a:gs>
                              <a:gs pos="100000">
                                <a:schemeClr val="tx1"/>
                              </a:gs>
                            </a:gsLst>
                            <a:lin ang="5400000" scaled="1"/>
                          </a:gradFill>
                        </a:rPr>
                        <a:t>Course</a:t>
                      </a:r>
                      <a:r>
                        <a:rPr lang="en-US" sz="1200" spc="30" baseline="0" dirty="0">
                          <a:gradFill>
                            <a:gsLst>
                              <a:gs pos="0">
                                <a:schemeClr val="tx1"/>
                              </a:gs>
                              <a:gs pos="100000">
                                <a:schemeClr val="tx1"/>
                              </a:gs>
                            </a:gsLst>
                            <a:lin ang="5400000" scaled="1"/>
                          </a:gradFill>
                        </a:rPr>
                        <a:t> name: Understanding ICT in Education</a:t>
                      </a:r>
                    </a:p>
                    <a:p>
                      <a:pPr lvl="0">
                        <a:defRPr/>
                      </a:pPr>
                      <a:r>
                        <a:rPr lang="ar-AE" sz="1200" spc="30" baseline="0" dirty="0">
                          <a:gradFill>
                            <a:gsLst>
                              <a:gs pos="0">
                                <a:schemeClr val="tx1"/>
                              </a:gs>
                              <a:gs pos="100000">
                                <a:schemeClr val="tx1"/>
                              </a:gs>
                            </a:gsLst>
                            <a:lin ang="5400000" scaled="1"/>
                          </a:gradFill>
                        </a:rPr>
                        <a:t>فهم تكنولوجيا المعلومات والاتصالات في التعليم</a:t>
                      </a:r>
                      <a:endParaRPr lang="en-US" sz="1200" spc="30" baseline="0" dirty="0">
                        <a:gradFill>
                          <a:gsLst>
                            <a:gs pos="0">
                              <a:schemeClr val="tx1"/>
                            </a:gs>
                            <a:gs pos="100000">
                              <a:schemeClr val="tx1"/>
                            </a:gs>
                          </a:gsLst>
                          <a:lin ang="5400000" scaled="1"/>
                        </a:gradFill>
                      </a:endParaRPr>
                    </a:p>
                    <a:p>
                      <a:pPr lvl="0">
                        <a:defRPr/>
                      </a:pPr>
                      <a:endParaRPr lang="en-US" sz="1200" spc="30" baseline="0" dirty="0">
                        <a:gradFill>
                          <a:gsLst>
                            <a:gs pos="0">
                              <a:schemeClr val="tx1"/>
                            </a:gs>
                            <a:gs pos="100000">
                              <a:schemeClr val="tx1"/>
                            </a:gs>
                          </a:gsLst>
                          <a:lin ang="5400000" scaled="1"/>
                        </a:gradFill>
                      </a:endParaRPr>
                    </a:p>
                    <a:p>
                      <a:pPr lvl="0">
                        <a:defRPr/>
                      </a:pPr>
                      <a:r>
                        <a:rPr lang="en-US" sz="1200" spc="30" baseline="0" dirty="0">
                          <a:gradFill>
                            <a:gsLst>
                              <a:gs pos="0">
                                <a:schemeClr val="tx1"/>
                              </a:gs>
                              <a:gs pos="100000">
                                <a:schemeClr val="tx1"/>
                              </a:gs>
                            </a:gsLst>
                            <a:lin ang="5400000" scaled="1"/>
                          </a:gradFill>
                        </a:rPr>
                        <a:t>Audience:</a:t>
                      </a:r>
                      <a:br>
                        <a:rPr lang="en-US" sz="1200" spc="30" baseline="0" dirty="0">
                          <a:gradFill>
                            <a:gsLst>
                              <a:gs pos="0">
                                <a:schemeClr val="tx1"/>
                              </a:gs>
                              <a:gs pos="100000">
                                <a:schemeClr val="tx1"/>
                              </a:gs>
                            </a:gsLst>
                            <a:lin ang="5400000" scaled="1"/>
                          </a:gradFill>
                        </a:rPr>
                      </a:br>
                      <a:r>
                        <a:rPr lang="en-US" sz="1200" b="1" spc="30" baseline="0" dirty="0">
                          <a:gradFill>
                            <a:gsLst>
                              <a:gs pos="0">
                                <a:schemeClr val="tx1"/>
                              </a:gs>
                              <a:gs pos="100000">
                                <a:schemeClr val="tx1"/>
                              </a:gs>
                            </a:gsLst>
                            <a:lin ang="5400000" scaled="1"/>
                          </a:gradFill>
                        </a:rPr>
                        <a:t>Pre-service and in-service teachers</a:t>
                      </a:r>
                    </a:p>
                    <a:p>
                      <a:pPr lvl="0">
                        <a:defRPr/>
                      </a:pPr>
                      <a:endParaRPr lang="en-US" sz="1200" spc="30" baseline="0" dirty="0">
                        <a:gradFill>
                          <a:gsLst>
                            <a:gs pos="0">
                              <a:schemeClr val="tx1"/>
                            </a:gs>
                            <a:gs pos="100000">
                              <a:schemeClr val="tx1"/>
                            </a:gs>
                          </a:gsLst>
                          <a:lin ang="5400000" scaled="1"/>
                        </a:gradFill>
                      </a:endParaRPr>
                    </a:p>
                    <a:p>
                      <a:pPr lvl="0">
                        <a:defRPr/>
                      </a:pPr>
                      <a:r>
                        <a:rPr lang="en-US" sz="1200" spc="30" baseline="0" dirty="0">
                          <a:gradFill>
                            <a:gsLst>
                              <a:gs pos="0">
                                <a:schemeClr val="tx1"/>
                              </a:gs>
                              <a:gs pos="100000">
                                <a:schemeClr val="tx1"/>
                              </a:gs>
                            </a:gsLst>
                            <a:lin ang="5400000" scaled="1"/>
                          </a:gradFill>
                        </a:rPr>
                        <a:t>Developers:</a:t>
                      </a:r>
                      <a:br>
                        <a:rPr lang="en-US" sz="1200" spc="30" baseline="0" dirty="0">
                          <a:gradFill>
                            <a:gsLst>
                              <a:gs pos="0">
                                <a:schemeClr val="tx1"/>
                              </a:gs>
                              <a:gs pos="100000">
                                <a:schemeClr val="tx1"/>
                              </a:gs>
                            </a:gsLst>
                            <a:lin ang="5400000" scaled="1"/>
                          </a:gradFill>
                        </a:rPr>
                      </a:br>
                      <a:r>
                        <a:rPr lang="en-US" sz="1200" b="1" spc="30" baseline="0" dirty="0">
                          <a:gradFill>
                            <a:gsLst>
                              <a:gs pos="0">
                                <a:schemeClr val="tx1"/>
                              </a:gs>
                              <a:gs pos="100000">
                                <a:schemeClr val="tx1"/>
                              </a:gs>
                            </a:gsLst>
                            <a:lin ang="5400000" scaled="1"/>
                          </a:gradFill>
                        </a:rPr>
                        <a:t>ALECSO</a:t>
                      </a:r>
                    </a:p>
                    <a:p>
                      <a:pPr lvl="0">
                        <a:defRPr/>
                      </a:pPr>
                      <a:endParaRPr lang="en-US" sz="1200" spc="30" dirty="0">
                        <a:gradFill>
                          <a:gsLst>
                            <a:gs pos="0">
                              <a:schemeClr val="tx1"/>
                            </a:gs>
                            <a:gs pos="100000">
                              <a:schemeClr val="tx1"/>
                            </a:gs>
                          </a:gsLst>
                          <a:lin ang="5400000" scaled="1"/>
                        </a:gradFill>
                      </a:endParaRPr>
                    </a:p>
                    <a:p>
                      <a:pPr lvl="0">
                        <a:defRPr/>
                      </a:pPr>
                      <a:r>
                        <a:rPr lang="en-US" sz="1200" spc="30" dirty="0">
                          <a:gradFill>
                            <a:gsLst>
                              <a:gs pos="0">
                                <a:schemeClr val="tx1"/>
                              </a:gs>
                              <a:gs pos="100000">
                                <a:schemeClr val="tx1"/>
                              </a:gs>
                            </a:gsLst>
                            <a:lin ang="5400000" scaled="1"/>
                          </a:gradFill>
                        </a:rPr>
                        <a:t>Methodology &amp; distribution</a:t>
                      </a:r>
                      <a:r>
                        <a:rPr lang="en-US" sz="1200" spc="30" baseline="0" dirty="0">
                          <a:gradFill>
                            <a:gsLst>
                              <a:gs pos="0">
                                <a:schemeClr val="tx1"/>
                              </a:gs>
                              <a:gs pos="100000">
                                <a:schemeClr val="tx1"/>
                              </a:gs>
                            </a:gsLst>
                            <a:lin ang="5400000" scaled="1"/>
                          </a:gradFill>
                        </a:rPr>
                        <a:t> mechanism:</a:t>
                      </a:r>
                    </a:p>
                    <a:p>
                      <a:pPr lvl="0">
                        <a:defRPr/>
                      </a:pPr>
                      <a:r>
                        <a:rPr lang="en-US" sz="1200" b="1" spc="30" baseline="0" dirty="0">
                          <a:gradFill>
                            <a:gsLst>
                              <a:gs pos="0">
                                <a:schemeClr val="tx1"/>
                              </a:gs>
                              <a:gs pos="100000">
                                <a:schemeClr val="tx1"/>
                              </a:gs>
                            </a:gsLst>
                            <a:lin ang="5400000" scaled="1"/>
                          </a:gradFill>
                        </a:rPr>
                        <a:t>Blended</a:t>
                      </a:r>
                    </a:p>
                    <a:p>
                      <a:pPr lvl="0">
                        <a:defRPr/>
                      </a:pPr>
                      <a:endParaRPr lang="en-US" sz="1200" spc="30" baseline="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prstDash val="solid"/>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9002758"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sp>
        <p:nvSpPr>
          <p:cNvPr id="48" name="Freeform 47"/>
          <p:cNvSpPr/>
          <p:nvPr/>
        </p:nvSpPr>
        <p:spPr>
          <a:xfrm>
            <a:off x="5058137" y="3237053"/>
            <a:ext cx="1516283" cy="466846"/>
          </a:xfrm>
          <a:custGeom>
            <a:avLst/>
            <a:gdLst>
              <a:gd name="connsiteX0" fmla="*/ 1516283 w 1516283"/>
              <a:gd name="connsiteY0" fmla="*/ 235352 h 466846"/>
              <a:gd name="connsiteX1" fmla="*/ 532435 w 1516283"/>
              <a:gd name="connsiteY1" fmla="*/ 38582 h 466846"/>
              <a:gd name="connsiteX2" fmla="*/ 0 w 1516283"/>
              <a:gd name="connsiteY2" fmla="*/ 466846 h 466846"/>
              <a:gd name="connsiteX3" fmla="*/ 0 w 1516283"/>
              <a:gd name="connsiteY3" fmla="*/ 466846 h 466846"/>
            </a:gdLst>
            <a:ahLst/>
            <a:cxnLst>
              <a:cxn ang="0">
                <a:pos x="connsiteX0" y="connsiteY0"/>
              </a:cxn>
              <a:cxn ang="0">
                <a:pos x="connsiteX1" y="connsiteY1"/>
              </a:cxn>
              <a:cxn ang="0">
                <a:pos x="connsiteX2" y="connsiteY2"/>
              </a:cxn>
              <a:cxn ang="0">
                <a:pos x="connsiteX3" y="connsiteY3"/>
              </a:cxn>
            </a:cxnLst>
            <a:rect l="l" t="t" r="r" b="b"/>
            <a:pathLst>
              <a:path w="1516283" h="466846">
                <a:moveTo>
                  <a:pt x="1516283" y="235352"/>
                </a:moveTo>
                <a:cubicBezTo>
                  <a:pt x="1150716" y="117676"/>
                  <a:pt x="785149" y="0"/>
                  <a:pt x="532435" y="38582"/>
                </a:cubicBezTo>
                <a:cubicBezTo>
                  <a:pt x="279721" y="77164"/>
                  <a:pt x="0" y="466846"/>
                  <a:pt x="0" y="466846"/>
                </a:cubicBezTo>
                <a:lnTo>
                  <a:pt x="0" y="466846"/>
                </a:lnTo>
              </a:path>
            </a:pathLst>
          </a:custGeom>
          <a:ln>
            <a:solidFill>
              <a:srgbClr val="7030A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46" name="Oval 45"/>
          <p:cNvSpPr/>
          <p:nvPr/>
        </p:nvSpPr>
        <p:spPr>
          <a:xfrm>
            <a:off x="4961778" y="3596865"/>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4678362" y="3333401"/>
            <a:ext cx="527709" cy="261610"/>
          </a:xfrm>
          <a:prstGeom prst="rect">
            <a:avLst/>
          </a:prstGeom>
          <a:noFill/>
        </p:spPr>
        <p:txBody>
          <a:bodyPr wrap="none" rtlCol="0">
            <a:spAutoFit/>
          </a:bodyPr>
          <a:lstStyle/>
          <a:p>
            <a:r>
              <a:rPr lang="en-ZA" sz="1100" b="1" dirty="0"/>
              <a:t>Togo</a:t>
            </a:r>
          </a:p>
        </p:txBody>
      </p:sp>
      <p:sp>
        <p:nvSpPr>
          <p:cNvPr id="45" name="TextBox 44"/>
          <p:cNvSpPr txBox="1"/>
          <p:nvPr/>
        </p:nvSpPr>
        <p:spPr>
          <a:xfrm>
            <a:off x="663873" y="2004240"/>
            <a:ext cx="1606530" cy="430887"/>
          </a:xfrm>
          <a:prstGeom prst="rect">
            <a:avLst/>
          </a:prstGeom>
          <a:noFill/>
        </p:spPr>
        <p:txBody>
          <a:bodyPr wrap="none" rtlCol="0">
            <a:spAutoFit/>
          </a:bodyPr>
          <a:lstStyle/>
          <a:p>
            <a:r>
              <a:rPr lang="en-ZA" sz="1100" b="1" dirty="0"/>
              <a:t>OER Commons</a:t>
            </a:r>
            <a:br>
              <a:rPr lang="en-ZA" sz="1100" b="1" dirty="0"/>
            </a:br>
            <a:r>
              <a:rPr lang="en-ZA" sz="1100" b="1" dirty="0"/>
              <a:t>UNESCO ICT CFT Hub</a:t>
            </a:r>
          </a:p>
        </p:txBody>
      </p:sp>
      <p:sp>
        <p:nvSpPr>
          <p:cNvPr id="47" name="Oval 46"/>
          <p:cNvSpPr/>
          <p:nvPr/>
        </p:nvSpPr>
        <p:spPr>
          <a:xfrm>
            <a:off x="414857" y="2140386"/>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TextBox 50"/>
          <p:cNvSpPr txBox="1"/>
          <p:nvPr/>
        </p:nvSpPr>
        <p:spPr>
          <a:xfrm>
            <a:off x="4664859" y="5021378"/>
            <a:ext cx="1005403" cy="261610"/>
          </a:xfrm>
          <a:prstGeom prst="rect">
            <a:avLst/>
          </a:prstGeom>
          <a:noFill/>
        </p:spPr>
        <p:txBody>
          <a:bodyPr wrap="none" rtlCol="0">
            <a:spAutoFit/>
          </a:bodyPr>
          <a:lstStyle/>
          <a:p>
            <a:r>
              <a:rPr lang="en-ZA" sz="1100" b="1" dirty="0"/>
              <a:t>South Africa</a:t>
            </a:r>
          </a:p>
        </p:txBody>
      </p:sp>
      <p:sp>
        <p:nvSpPr>
          <p:cNvPr id="52" name="Freeform 51"/>
          <p:cNvSpPr/>
          <p:nvPr/>
        </p:nvSpPr>
        <p:spPr>
          <a:xfrm>
            <a:off x="5532699" y="3453114"/>
            <a:ext cx="1111169" cy="1697620"/>
          </a:xfrm>
          <a:custGeom>
            <a:avLst/>
            <a:gdLst>
              <a:gd name="connsiteX0" fmla="*/ 1111169 w 1111169"/>
              <a:gd name="connsiteY0" fmla="*/ 470704 h 1697620"/>
              <a:gd name="connsiteX1" fmla="*/ 150471 w 1111169"/>
              <a:gd name="connsiteY1" fmla="*/ 204486 h 1697620"/>
              <a:gd name="connsiteX2" fmla="*/ 208344 w 1111169"/>
              <a:gd name="connsiteY2" fmla="*/ 1697620 h 1697620"/>
            </a:gdLst>
            <a:ahLst/>
            <a:cxnLst>
              <a:cxn ang="0">
                <a:pos x="connsiteX0" y="connsiteY0"/>
              </a:cxn>
              <a:cxn ang="0">
                <a:pos x="connsiteX1" y="connsiteY1"/>
              </a:cxn>
              <a:cxn ang="0">
                <a:pos x="connsiteX2" y="connsiteY2"/>
              </a:cxn>
            </a:cxnLst>
            <a:rect l="l" t="t" r="r" b="b"/>
            <a:pathLst>
              <a:path w="1111169" h="1697620">
                <a:moveTo>
                  <a:pt x="1111169" y="470704"/>
                </a:moveTo>
                <a:cubicBezTo>
                  <a:pt x="706055" y="235352"/>
                  <a:pt x="300942" y="0"/>
                  <a:pt x="150471" y="204486"/>
                </a:cubicBezTo>
                <a:cubicBezTo>
                  <a:pt x="0" y="408972"/>
                  <a:pt x="104172" y="1053296"/>
                  <a:pt x="208344" y="169762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0" name="Oval 49"/>
          <p:cNvSpPr/>
          <p:nvPr/>
        </p:nvSpPr>
        <p:spPr>
          <a:xfrm>
            <a:off x="5660114" y="5059137"/>
            <a:ext cx="200376" cy="1866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TextBox 58"/>
          <p:cNvSpPr txBox="1"/>
          <p:nvPr/>
        </p:nvSpPr>
        <p:spPr>
          <a:xfrm>
            <a:off x="5963153" y="4930712"/>
            <a:ext cx="880369" cy="261610"/>
          </a:xfrm>
          <a:prstGeom prst="rect">
            <a:avLst/>
          </a:prstGeom>
          <a:noFill/>
        </p:spPr>
        <p:txBody>
          <a:bodyPr wrap="none" rtlCol="0">
            <a:spAutoFit/>
          </a:bodyPr>
          <a:lstStyle/>
          <a:p>
            <a:r>
              <a:rPr lang="en-ZA" sz="1100" b="1" dirty="0"/>
              <a:t>Zimbabwe</a:t>
            </a:r>
          </a:p>
        </p:txBody>
      </p:sp>
      <p:sp>
        <p:nvSpPr>
          <p:cNvPr id="61" name="Freeform 60"/>
          <p:cNvSpPr/>
          <p:nvPr/>
        </p:nvSpPr>
        <p:spPr>
          <a:xfrm>
            <a:off x="5912734" y="4074289"/>
            <a:ext cx="499641" cy="821802"/>
          </a:xfrm>
          <a:custGeom>
            <a:avLst/>
            <a:gdLst>
              <a:gd name="connsiteX0" fmla="*/ 499641 w 499641"/>
              <a:gd name="connsiteY0" fmla="*/ 0 h 821802"/>
              <a:gd name="connsiteX1" fmla="*/ 71377 w 499641"/>
              <a:gd name="connsiteY1" fmla="*/ 266217 h 821802"/>
              <a:gd name="connsiteX2" fmla="*/ 71377 w 499641"/>
              <a:gd name="connsiteY2" fmla="*/ 821802 h 821802"/>
            </a:gdLst>
            <a:ahLst/>
            <a:cxnLst>
              <a:cxn ang="0">
                <a:pos x="connsiteX0" y="connsiteY0"/>
              </a:cxn>
              <a:cxn ang="0">
                <a:pos x="connsiteX1" y="connsiteY1"/>
              </a:cxn>
              <a:cxn ang="0">
                <a:pos x="connsiteX2" y="connsiteY2"/>
              </a:cxn>
            </a:cxnLst>
            <a:rect l="l" t="t" r="r" b="b"/>
            <a:pathLst>
              <a:path w="499641" h="821802">
                <a:moveTo>
                  <a:pt x="499641" y="0"/>
                </a:moveTo>
                <a:cubicBezTo>
                  <a:pt x="321197" y="64625"/>
                  <a:pt x="142754" y="129250"/>
                  <a:pt x="71377" y="266217"/>
                </a:cubicBezTo>
                <a:cubicBezTo>
                  <a:pt x="0" y="403184"/>
                  <a:pt x="35688" y="612493"/>
                  <a:pt x="71377" y="821802"/>
                </a:cubicBezTo>
              </a:path>
            </a:pathLst>
          </a:custGeom>
          <a:ln>
            <a:solidFill>
              <a:schemeClr val="accent3">
                <a:lumMod val="60000"/>
                <a:lumOff val="40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TextBox 59"/>
          <p:cNvSpPr txBox="1"/>
          <p:nvPr/>
        </p:nvSpPr>
        <p:spPr>
          <a:xfrm>
            <a:off x="5468735" y="2768169"/>
            <a:ext cx="564577" cy="261610"/>
          </a:xfrm>
          <a:prstGeom prst="rect">
            <a:avLst/>
          </a:prstGeom>
          <a:noFill/>
        </p:spPr>
        <p:txBody>
          <a:bodyPr wrap="none" rtlCol="0">
            <a:spAutoFit/>
          </a:bodyPr>
          <a:lstStyle/>
          <a:p>
            <a:pPr algn="r"/>
            <a:r>
              <a:rPr lang="en-ZA" sz="1100" b="1" dirty="0"/>
              <a:t>Egypt</a:t>
            </a:r>
          </a:p>
        </p:txBody>
      </p:sp>
      <p:sp>
        <p:nvSpPr>
          <p:cNvPr id="62" name="Freeform 61"/>
          <p:cNvSpPr/>
          <p:nvPr/>
        </p:nvSpPr>
        <p:spPr>
          <a:xfrm>
            <a:off x="5912734" y="2939970"/>
            <a:ext cx="673261" cy="972273"/>
          </a:xfrm>
          <a:custGeom>
            <a:avLst/>
            <a:gdLst>
              <a:gd name="connsiteX0" fmla="*/ 673261 w 673261"/>
              <a:gd name="connsiteY0" fmla="*/ 972273 h 972273"/>
              <a:gd name="connsiteX1" fmla="*/ 82952 w 673261"/>
              <a:gd name="connsiteY1" fmla="*/ 393539 h 972273"/>
              <a:gd name="connsiteX2" fmla="*/ 175550 w 673261"/>
              <a:gd name="connsiteY2" fmla="*/ 0 h 972273"/>
            </a:gdLst>
            <a:ahLst/>
            <a:cxnLst>
              <a:cxn ang="0">
                <a:pos x="connsiteX0" y="connsiteY0"/>
              </a:cxn>
              <a:cxn ang="0">
                <a:pos x="connsiteX1" y="connsiteY1"/>
              </a:cxn>
              <a:cxn ang="0">
                <a:pos x="connsiteX2" y="connsiteY2"/>
              </a:cxn>
            </a:cxnLst>
            <a:rect l="l" t="t" r="r" b="b"/>
            <a:pathLst>
              <a:path w="673261" h="972273">
                <a:moveTo>
                  <a:pt x="673261" y="972273"/>
                </a:moveTo>
                <a:cubicBezTo>
                  <a:pt x="419582" y="763929"/>
                  <a:pt x="165904" y="555585"/>
                  <a:pt x="82952" y="393539"/>
                </a:cubicBezTo>
                <a:cubicBezTo>
                  <a:pt x="0" y="231494"/>
                  <a:pt x="87775" y="115747"/>
                  <a:pt x="175550" y="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2226" name="AutoShape 2" descr="https://cdn.countryflags.com/thumbs/mozambique/flag-button-round-250.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57" name="TextBox 56"/>
          <p:cNvSpPr txBox="1"/>
          <p:nvPr/>
        </p:nvSpPr>
        <p:spPr>
          <a:xfrm>
            <a:off x="9921431" y="5488330"/>
            <a:ext cx="636713" cy="369332"/>
          </a:xfrm>
          <a:prstGeom prst="rect">
            <a:avLst/>
          </a:prstGeom>
          <a:noFill/>
        </p:spPr>
        <p:txBody>
          <a:bodyPr wrap="none" rtlCol="0">
            <a:spAutoFit/>
          </a:bodyPr>
          <a:lstStyle/>
          <a:p>
            <a:r>
              <a:rPr lang="en-ZA" b="1" dirty="0"/>
              <a:t>TBD</a:t>
            </a:r>
          </a:p>
        </p:txBody>
      </p:sp>
      <p:sp>
        <p:nvSpPr>
          <p:cNvPr id="66" name="TextBox 65"/>
          <p:cNvSpPr txBox="1"/>
          <p:nvPr/>
        </p:nvSpPr>
        <p:spPr>
          <a:xfrm>
            <a:off x="5941930" y="4377059"/>
            <a:ext cx="1055097" cy="261610"/>
          </a:xfrm>
          <a:prstGeom prst="rect">
            <a:avLst/>
          </a:prstGeom>
          <a:noFill/>
        </p:spPr>
        <p:txBody>
          <a:bodyPr wrap="none" rtlCol="0">
            <a:spAutoFit/>
          </a:bodyPr>
          <a:lstStyle/>
          <a:p>
            <a:r>
              <a:rPr lang="en-ZA" sz="1100" b="1" dirty="0"/>
              <a:t>Mozambique</a:t>
            </a:r>
          </a:p>
        </p:txBody>
      </p:sp>
      <p:sp>
        <p:nvSpPr>
          <p:cNvPr id="65" name="Oval 64"/>
          <p:cNvSpPr/>
          <p:nvPr/>
        </p:nvSpPr>
        <p:spPr>
          <a:xfrm>
            <a:off x="6269718" y="4650162"/>
            <a:ext cx="200376" cy="18663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Freeform 68"/>
          <p:cNvSpPr/>
          <p:nvPr/>
        </p:nvSpPr>
        <p:spPr>
          <a:xfrm>
            <a:off x="520861" y="2257063"/>
            <a:ext cx="5978324" cy="4242122"/>
          </a:xfrm>
          <a:custGeom>
            <a:avLst/>
            <a:gdLst>
              <a:gd name="connsiteX0" fmla="*/ 0 w 5978324"/>
              <a:gd name="connsiteY0" fmla="*/ 0 h 4242122"/>
              <a:gd name="connsiteX1" fmla="*/ 5000263 w 5978324"/>
              <a:gd name="connsiteY1" fmla="*/ 3819646 h 4242122"/>
              <a:gd name="connsiteX2" fmla="*/ 5868364 w 5978324"/>
              <a:gd name="connsiteY2" fmla="*/ 2534856 h 4242122"/>
              <a:gd name="connsiteX3" fmla="*/ 5868364 w 5978324"/>
              <a:gd name="connsiteY3" fmla="*/ 2534856 h 4242122"/>
            </a:gdLst>
            <a:ahLst/>
            <a:cxnLst>
              <a:cxn ang="0">
                <a:pos x="connsiteX0" y="connsiteY0"/>
              </a:cxn>
              <a:cxn ang="0">
                <a:pos x="connsiteX1" y="connsiteY1"/>
              </a:cxn>
              <a:cxn ang="0">
                <a:pos x="connsiteX2" y="connsiteY2"/>
              </a:cxn>
              <a:cxn ang="0">
                <a:pos x="connsiteX3" y="connsiteY3"/>
              </a:cxn>
            </a:cxnLst>
            <a:rect l="l" t="t" r="r" b="b"/>
            <a:pathLst>
              <a:path w="5978324" h="4242122">
                <a:moveTo>
                  <a:pt x="0" y="0"/>
                </a:moveTo>
                <a:cubicBezTo>
                  <a:pt x="2011101" y="1698585"/>
                  <a:pt x="4022202" y="3397170"/>
                  <a:pt x="5000263" y="3819646"/>
                </a:cubicBezTo>
                <a:cubicBezTo>
                  <a:pt x="5978324" y="4242122"/>
                  <a:pt x="5868364" y="2534856"/>
                  <a:pt x="5868364" y="2534856"/>
                </a:cubicBezTo>
                <a:lnTo>
                  <a:pt x="5868364" y="2534856"/>
                </a:lnTo>
              </a:path>
            </a:pathLst>
          </a:custGeom>
          <a:ln>
            <a:solidFill>
              <a:srgbClr val="FCCDB6"/>
            </a:solidFill>
            <a:prstDash val="sysDash"/>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70" name="Freeform 69"/>
          <p:cNvSpPr/>
          <p:nvPr/>
        </p:nvSpPr>
        <p:spPr>
          <a:xfrm>
            <a:off x="320233" y="1606952"/>
            <a:ext cx="5768051" cy="1309868"/>
          </a:xfrm>
          <a:custGeom>
            <a:avLst/>
            <a:gdLst>
              <a:gd name="connsiteX0" fmla="*/ 200628 w 5768051"/>
              <a:gd name="connsiteY0" fmla="*/ 626962 h 1309868"/>
              <a:gd name="connsiteX1" fmla="*/ 779362 w 5768051"/>
              <a:gd name="connsiteY1" fmla="*/ 36653 h 1309868"/>
              <a:gd name="connsiteX2" fmla="*/ 4876800 w 5768051"/>
              <a:gd name="connsiteY2" fmla="*/ 407043 h 1309868"/>
              <a:gd name="connsiteX3" fmla="*/ 5768051 w 5768051"/>
              <a:gd name="connsiteY3" fmla="*/ 1309868 h 1309868"/>
            </a:gdLst>
            <a:ahLst/>
            <a:cxnLst>
              <a:cxn ang="0">
                <a:pos x="connsiteX0" y="connsiteY0"/>
              </a:cxn>
              <a:cxn ang="0">
                <a:pos x="connsiteX1" y="connsiteY1"/>
              </a:cxn>
              <a:cxn ang="0">
                <a:pos x="connsiteX2" y="connsiteY2"/>
              </a:cxn>
              <a:cxn ang="0">
                <a:pos x="connsiteX3" y="connsiteY3"/>
              </a:cxn>
            </a:cxnLst>
            <a:rect l="l" t="t" r="r" b="b"/>
            <a:pathLst>
              <a:path w="5768051" h="1309868">
                <a:moveTo>
                  <a:pt x="200628" y="626962"/>
                </a:moveTo>
                <a:cubicBezTo>
                  <a:pt x="100314" y="350134"/>
                  <a:pt x="0" y="73306"/>
                  <a:pt x="779362" y="36653"/>
                </a:cubicBezTo>
                <a:cubicBezTo>
                  <a:pt x="1558724" y="0"/>
                  <a:pt x="4045352" y="194841"/>
                  <a:pt x="4876800" y="407043"/>
                </a:cubicBezTo>
                <a:cubicBezTo>
                  <a:pt x="5708248" y="619245"/>
                  <a:pt x="5738149" y="964556"/>
                  <a:pt x="5768051" y="1309868"/>
                </a:cubicBezTo>
              </a:path>
            </a:pathLst>
          </a:custGeom>
          <a:ln>
            <a:solidFill>
              <a:srgbClr val="FCCDB6"/>
            </a:solidFill>
            <a:prstDash val="soli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4" name="Oval 53"/>
          <p:cNvSpPr/>
          <p:nvPr/>
        </p:nvSpPr>
        <p:spPr>
          <a:xfrm>
            <a:off x="5980350" y="2821362"/>
            <a:ext cx="200376" cy="18663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Oval 57"/>
          <p:cNvSpPr/>
          <p:nvPr/>
        </p:nvSpPr>
        <p:spPr>
          <a:xfrm>
            <a:off x="5893537" y="4806424"/>
            <a:ext cx="200376" cy="186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ular Callout 63"/>
          <p:cNvSpPr/>
          <p:nvPr/>
        </p:nvSpPr>
        <p:spPr>
          <a:xfrm>
            <a:off x="11224787" y="1434238"/>
            <a:ext cx="842689" cy="474562"/>
          </a:xfrm>
          <a:prstGeom prst="wedgeRectCallout">
            <a:avLst>
              <a:gd name="adj1" fmla="val -91602"/>
              <a:gd name="adj2" fmla="val 35671"/>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bg1"/>
                </a:solidFill>
              </a:rPr>
              <a:t>Arabic</a:t>
            </a:r>
            <a:endParaRPr lang="en-ZA" sz="1200" b="1" dirty="0">
              <a:solidFill>
                <a:schemeClr val="bg1"/>
              </a:solidFill>
            </a:endParaRPr>
          </a:p>
        </p:txBody>
      </p:sp>
      <p:pic>
        <p:nvPicPr>
          <p:cNvPr id="55" name="Picture 54" descr="CCBYSA.PNG">
            <a:extLst>
              <a:ext uri="{FF2B5EF4-FFF2-40B4-BE49-F238E27FC236}">
                <a16:creationId xmlns:a16="http://schemas.microsoft.com/office/drawing/2014/main" id="{9BE8EE51-FD2C-41DA-A23A-3DF890077163}"/>
              </a:ext>
            </a:extLst>
          </p:cNvPr>
          <p:cNvPicPr>
            <a:picLocks noChangeAspect="1"/>
          </p:cNvPicPr>
          <p:nvPr/>
        </p:nvPicPr>
        <p:blipFill>
          <a:blip r:embed="rId4" cstate="print"/>
          <a:stretch>
            <a:fillRect/>
          </a:stretch>
        </p:blipFill>
        <p:spPr>
          <a:xfrm>
            <a:off x="9885600" y="5443200"/>
            <a:ext cx="1195950" cy="428400"/>
          </a:xfrm>
          <a:prstGeom prst="rect">
            <a:avLst/>
          </a:prstGeom>
        </p:spPr>
      </p:pic>
      <p:pic>
        <p:nvPicPr>
          <p:cNvPr id="63" name="Picture 2">
            <a:extLst>
              <a:ext uri="{FF2B5EF4-FFF2-40B4-BE49-F238E27FC236}">
                <a16:creationId xmlns:a16="http://schemas.microsoft.com/office/drawing/2014/main" id="{C1821B66-360B-4DDE-A6B1-94F31C85DEF0}"/>
              </a:ext>
            </a:extLst>
          </p:cNvPr>
          <p:cNvPicPr>
            <a:picLocks noChangeAspect="1" noChangeArrowheads="1"/>
          </p:cNvPicPr>
          <p:nvPr/>
        </p:nvPicPr>
        <p:blipFill>
          <a:blip r:embed="rId5"/>
          <a:srcRect/>
          <a:stretch>
            <a:fillRect/>
          </a:stretch>
        </p:blipFill>
        <p:spPr bwMode="auto">
          <a:xfrm>
            <a:off x="9853200" y="4629600"/>
            <a:ext cx="625263" cy="630000"/>
          </a:xfrm>
          <a:prstGeom prst="rect">
            <a:avLst/>
          </a:prstGeom>
          <a:noFill/>
          <a:ln w="9525">
            <a:noFill/>
            <a:miter lim="800000"/>
            <a:headEnd/>
            <a:tailEnd/>
          </a:ln>
          <a:effectLst/>
        </p:spPr>
      </p:pic>
      <p:pic>
        <p:nvPicPr>
          <p:cNvPr id="67" name="Picture 3">
            <a:extLst>
              <a:ext uri="{FF2B5EF4-FFF2-40B4-BE49-F238E27FC236}">
                <a16:creationId xmlns:a16="http://schemas.microsoft.com/office/drawing/2014/main" id="{D60E5F3C-7633-4570-ADE4-D36DE9F42997}"/>
              </a:ext>
            </a:extLst>
          </p:cNvPr>
          <p:cNvPicPr>
            <a:picLocks noChangeAspect="1" noChangeArrowheads="1"/>
          </p:cNvPicPr>
          <p:nvPr/>
        </p:nvPicPr>
        <p:blipFill>
          <a:blip r:embed="rId6"/>
          <a:srcRect/>
          <a:stretch>
            <a:fillRect/>
          </a:stretch>
        </p:blipFill>
        <p:spPr bwMode="auto">
          <a:xfrm>
            <a:off x="10548000" y="4611600"/>
            <a:ext cx="620382" cy="630000"/>
          </a:xfrm>
          <a:prstGeom prst="rect">
            <a:avLst/>
          </a:prstGeom>
          <a:noFill/>
          <a:ln w="9525">
            <a:noFill/>
            <a:miter lim="800000"/>
            <a:headEnd/>
            <a:tailEnd/>
          </a:ln>
          <a:effectLst/>
        </p:spPr>
      </p:pic>
      <p:pic>
        <p:nvPicPr>
          <p:cNvPr id="68" name="Picture 4">
            <a:extLst>
              <a:ext uri="{FF2B5EF4-FFF2-40B4-BE49-F238E27FC236}">
                <a16:creationId xmlns:a16="http://schemas.microsoft.com/office/drawing/2014/main" id="{6E440285-7CFD-463D-9C31-DEA9EEAD2CF6}"/>
              </a:ext>
            </a:extLst>
          </p:cNvPr>
          <p:cNvPicPr>
            <a:picLocks noChangeAspect="1" noChangeArrowheads="1"/>
          </p:cNvPicPr>
          <p:nvPr/>
        </p:nvPicPr>
        <p:blipFill>
          <a:blip r:embed="rId7"/>
          <a:srcRect/>
          <a:stretch>
            <a:fillRect/>
          </a:stretch>
        </p:blipFill>
        <p:spPr bwMode="auto">
          <a:xfrm>
            <a:off x="11236050" y="4604400"/>
            <a:ext cx="630000" cy="630000"/>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1A95DA29-166A-D047-BBF5-7339263E9552}"/>
              </a:ext>
            </a:extLst>
          </p:cNvPr>
          <p:cNvPicPr>
            <a:picLocks noChangeAspect="1"/>
          </p:cNvPicPr>
          <p:nvPr/>
        </p:nvPicPr>
        <p:blipFill>
          <a:blip r:embed="rId8"/>
          <a:stretch>
            <a:fillRect/>
          </a:stretch>
        </p:blipFill>
        <p:spPr>
          <a:xfrm>
            <a:off x="7967320" y="1335811"/>
            <a:ext cx="451436" cy="451436"/>
          </a:xfrm>
          <a:prstGeom prst="rect">
            <a:avLst/>
          </a:prstGeom>
        </p:spPr>
      </p:pic>
      <p:sp>
        <p:nvSpPr>
          <p:cNvPr id="5" name="Oval 4">
            <a:extLst>
              <a:ext uri="{FF2B5EF4-FFF2-40B4-BE49-F238E27FC236}">
                <a16:creationId xmlns:a16="http://schemas.microsoft.com/office/drawing/2014/main" id="{9710B68D-30E8-A143-AC24-85C89F73BB6C}"/>
              </a:ext>
            </a:extLst>
          </p:cNvPr>
          <p:cNvSpPr/>
          <p:nvPr/>
        </p:nvSpPr>
        <p:spPr>
          <a:xfrm>
            <a:off x="5299735" y="2495802"/>
            <a:ext cx="200376" cy="18663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B514145D-B5F3-3D49-A064-860E88A72C32}"/>
              </a:ext>
            </a:extLst>
          </p:cNvPr>
          <p:cNvSpPr txBox="1"/>
          <p:nvPr/>
        </p:nvSpPr>
        <p:spPr>
          <a:xfrm>
            <a:off x="4743295" y="2606481"/>
            <a:ext cx="636713" cy="261610"/>
          </a:xfrm>
          <a:prstGeom prst="rect">
            <a:avLst/>
          </a:prstGeom>
          <a:noFill/>
        </p:spPr>
        <p:txBody>
          <a:bodyPr wrap="none" rtlCol="0">
            <a:spAutoFit/>
          </a:bodyPr>
          <a:lstStyle/>
          <a:p>
            <a:pPr algn="r"/>
            <a:r>
              <a:rPr lang="en-US" sz="1100" b="1" dirty="0"/>
              <a:t>ALECSO</a:t>
            </a:r>
            <a:endParaRPr lang="en-ZA" sz="1100" b="1" dirty="0"/>
          </a:p>
        </p:txBody>
      </p:sp>
      <p:pic>
        <p:nvPicPr>
          <p:cNvPr id="7" name="Picture 6">
            <a:extLst>
              <a:ext uri="{FF2B5EF4-FFF2-40B4-BE49-F238E27FC236}">
                <a16:creationId xmlns:a16="http://schemas.microsoft.com/office/drawing/2014/main" id="{BA9B2C44-AFD3-4142-AE0D-CD41467CF9A5}"/>
              </a:ext>
            </a:extLst>
          </p:cNvPr>
          <p:cNvPicPr>
            <a:picLocks noChangeAspect="1"/>
          </p:cNvPicPr>
          <p:nvPr/>
        </p:nvPicPr>
        <p:blipFill>
          <a:blip r:embed="rId9"/>
          <a:stretch>
            <a:fillRect/>
          </a:stretch>
        </p:blipFill>
        <p:spPr>
          <a:xfrm>
            <a:off x="547311" y="4055787"/>
            <a:ext cx="3600721" cy="22518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44100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901174286"/>
              </p:ext>
            </p:extLst>
          </p:nvPr>
        </p:nvGraphicFramePr>
        <p:xfrm>
          <a:off x="8060468" y="1397518"/>
          <a:ext cx="3654923" cy="298704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09296">
                <a:tc>
                  <a:txBody>
                    <a:bodyPr/>
                    <a:lstStyle/>
                    <a:p>
                      <a:r>
                        <a:rPr lang="en-US" sz="1600" b="1" dirty="0">
                          <a:solidFill>
                            <a:schemeClr val="bg1"/>
                          </a:solidFill>
                        </a:rPr>
                        <a:t>       UNESCO / Generic </a:t>
                      </a:r>
                      <a:r>
                        <a:rPr lang="en-US" sz="1200" b="0" i="0" dirty="0">
                          <a:solidFill>
                            <a:schemeClr val="bg1"/>
                          </a:solidFill>
                        </a:rPr>
                        <a:t>(2021)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1626696">
                <a:tc>
                  <a:txBody>
                    <a:bodyPr/>
                    <a:lstStyle/>
                    <a:p>
                      <a:pPr lvl="0">
                        <a:defRPr/>
                      </a:pPr>
                      <a:endParaRPr lang="en-US" sz="1200" spc="30" dirty="0">
                        <a:gradFill>
                          <a:gsLst>
                            <a:gs pos="0">
                              <a:schemeClr val="tx1"/>
                            </a:gs>
                            <a:gs pos="100000">
                              <a:schemeClr val="tx1"/>
                            </a:gs>
                          </a:gsLst>
                          <a:lin ang="5400000" scaled="1"/>
                        </a:gradFill>
                      </a:endParaRPr>
                    </a:p>
                    <a:p>
                      <a:pPr lvl="0">
                        <a:defRPr/>
                      </a:pPr>
                      <a:r>
                        <a:rPr lang="en-US" sz="1200" spc="30" dirty="0">
                          <a:gradFill>
                            <a:gsLst>
                              <a:gs pos="0">
                                <a:schemeClr val="tx1"/>
                              </a:gs>
                              <a:gs pos="100000">
                                <a:schemeClr val="tx1"/>
                              </a:gs>
                            </a:gsLst>
                            <a:lin ang="5400000" scaled="1"/>
                          </a:gradFill>
                        </a:rPr>
                        <a:t>Course</a:t>
                      </a:r>
                      <a:r>
                        <a:rPr lang="en-US" sz="1200" spc="30" baseline="0" dirty="0">
                          <a:gradFill>
                            <a:gsLst>
                              <a:gs pos="0">
                                <a:schemeClr val="tx1"/>
                              </a:gs>
                              <a:gs pos="100000">
                                <a:schemeClr val="tx1"/>
                              </a:gs>
                            </a:gsLst>
                            <a:lin ang="5400000" scaled="1"/>
                          </a:gradFill>
                        </a:rPr>
                        <a:t> name:</a:t>
                      </a:r>
                    </a:p>
                    <a:p>
                      <a:pPr lvl="0">
                        <a:defRPr/>
                      </a:pPr>
                      <a:r>
                        <a:rPr lang="en-US" sz="1200" b="1" spc="30" baseline="0" dirty="0">
                          <a:gradFill>
                            <a:gsLst>
                              <a:gs pos="0">
                                <a:schemeClr val="tx1"/>
                              </a:gs>
                              <a:gs pos="100000">
                                <a:schemeClr val="tx1"/>
                              </a:gs>
                            </a:gsLst>
                            <a:lin ang="5400000" scaled="1"/>
                          </a:gradFill>
                        </a:rPr>
                        <a:t>ICT CFT Course (Generic)</a:t>
                      </a:r>
                    </a:p>
                    <a:p>
                      <a:pPr lvl="0">
                        <a:defRPr/>
                      </a:pPr>
                      <a:endParaRPr lang="en-US" sz="1200" spc="30" baseline="0" dirty="0">
                        <a:gradFill>
                          <a:gsLst>
                            <a:gs pos="0">
                              <a:schemeClr val="tx1"/>
                            </a:gs>
                            <a:gs pos="100000">
                              <a:schemeClr val="tx1"/>
                            </a:gs>
                          </a:gsLst>
                          <a:lin ang="5400000" scaled="1"/>
                        </a:gradFill>
                      </a:endParaRPr>
                    </a:p>
                    <a:p>
                      <a:pPr lvl="0">
                        <a:defRPr/>
                      </a:pPr>
                      <a:r>
                        <a:rPr lang="en-US" sz="1200" spc="30" baseline="0" dirty="0">
                          <a:gradFill>
                            <a:gsLst>
                              <a:gs pos="0">
                                <a:schemeClr val="tx1"/>
                              </a:gs>
                              <a:gs pos="100000">
                                <a:schemeClr val="tx1"/>
                              </a:gs>
                            </a:gsLst>
                            <a:lin ang="5400000" scaled="1"/>
                          </a:gradFill>
                        </a:rPr>
                        <a:t>Audience:</a:t>
                      </a:r>
                      <a:br>
                        <a:rPr lang="en-US" sz="1200" spc="30" baseline="0" dirty="0">
                          <a:gradFill>
                            <a:gsLst>
                              <a:gs pos="0">
                                <a:schemeClr val="tx1"/>
                              </a:gs>
                              <a:gs pos="100000">
                                <a:schemeClr val="tx1"/>
                              </a:gs>
                            </a:gsLst>
                            <a:lin ang="5400000" scaled="1"/>
                          </a:gradFill>
                        </a:rPr>
                      </a:br>
                      <a:r>
                        <a:rPr lang="en-US" sz="1200" b="1" spc="30" baseline="0" dirty="0">
                          <a:gradFill>
                            <a:gsLst>
                              <a:gs pos="0">
                                <a:schemeClr val="tx1"/>
                              </a:gs>
                              <a:gs pos="100000">
                                <a:schemeClr val="tx1"/>
                              </a:gs>
                            </a:gsLst>
                            <a:lin ang="5400000" scaled="1"/>
                          </a:gradFill>
                        </a:rPr>
                        <a:t>Pre-service and in-service teachers</a:t>
                      </a:r>
                    </a:p>
                    <a:p>
                      <a:pPr lvl="0">
                        <a:defRPr/>
                      </a:pPr>
                      <a:endParaRPr lang="en-US" sz="1200" spc="30" baseline="0" dirty="0">
                        <a:gradFill>
                          <a:gsLst>
                            <a:gs pos="0">
                              <a:schemeClr val="tx1"/>
                            </a:gs>
                            <a:gs pos="100000">
                              <a:schemeClr val="tx1"/>
                            </a:gs>
                          </a:gsLst>
                          <a:lin ang="5400000" scaled="1"/>
                        </a:gradFill>
                      </a:endParaRPr>
                    </a:p>
                    <a:p>
                      <a:pPr lvl="0">
                        <a:defRPr/>
                      </a:pPr>
                      <a:r>
                        <a:rPr lang="en-US" sz="1200" spc="30" baseline="0" dirty="0">
                          <a:gradFill>
                            <a:gsLst>
                              <a:gs pos="0">
                                <a:schemeClr val="tx1"/>
                              </a:gs>
                              <a:gs pos="100000">
                                <a:schemeClr val="tx1"/>
                              </a:gs>
                            </a:gsLst>
                            <a:lin ang="5400000" scaled="1"/>
                          </a:gradFill>
                        </a:rPr>
                        <a:t>Developers:</a:t>
                      </a:r>
                      <a:br>
                        <a:rPr lang="en-US" sz="1200" spc="30" baseline="0" dirty="0">
                          <a:gradFill>
                            <a:gsLst>
                              <a:gs pos="0">
                                <a:schemeClr val="tx1"/>
                              </a:gs>
                              <a:gs pos="100000">
                                <a:schemeClr val="tx1"/>
                              </a:gs>
                            </a:gsLst>
                            <a:lin ang="5400000" scaled="1"/>
                          </a:gradFill>
                        </a:rPr>
                      </a:br>
                      <a:r>
                        <a:rPr lang="en-US" sz="1200" b="1" spc="30" baseline="0" dirty="0">
                          <a:gradFill>
                            <a:gsLst>
                              <a:gs pos="0">
                                <a:schemeClr val="tx1"/>
                              </a:gs>
                              <a:gs pos="100000">
                                <a:schemeClr val="tx1"/>
                              </a:gs>
                            </a:gsLst>
                            <a:lin ang="5400000" scaled="1"/>
                          </a:gradFill>
                        </a:rPr>
                        <a:t>UNESCO</a:t>
                      </a:r>
                    </a:p>
                    <a:p>
                      <a:pPr lvl="0">
                        <a:defRPr/>
                      </a:pPr>
                      <a:endParaRPr lang="en-US" sz="1200" spc="30" dirty="0">
                        <a:gradFill>
                          <a:gsLst>
                            <a:gs pos="0">
                              <a:schemeClr val="tx1"/>
                            </a:gs>
                            <a:gs pos="100000">
                              <a:schemeClr val="tx1"/>
                            </a:gs>
                          </a:gsLst>
                          <a:lin ang="5400000" scaled="1"/>
                        </a:gradFill>
                      </a:endParaRPr>
                    </a:p>
                    <a:p>
                      <a:pPr lvl="0">
                        <a:defRPr/>
                      </a:pPr>
                      <a:r>
                        <a:rPr lang="en-US" sz="1200" spc="30" dirty="0">
                          <a:gradFill>
                            <a:gsLst>
                              <a:gs pos="0">
                                <a:schemeClr val="tx1"/>
                              </a:gs>
                              <a:gs pos="100000">
                                <a:schemeClr val="tx1"/>
                              </a:gs>
                            </a:gsLst>
                            <a:lin ang="5400000" scaled="1"/>
                          </a:gradFill>
                        </a:rPr>
                        <a:t>Methodology &amp; distribution</a:t>
                      </a:r>
                      <a:r>
                        <a:rPr lang="en-US" sz="1200" spc="30" baseline="0" dirty="0">
                          <a:gradFill>
                            <a:gsLst>
                              <a:gs pos="0">
                                <a:schemeClr val="tx1"/>
                              </a:gs>
                              <a:gs pos="100000">
                                <a:schemeClr val="tx1"/>
                              </a:gs>
                            </a:gsLst>
                            <a:lin ang="5400000" scaled="1"/>
                          </a:gradFill>
                        </a:rPr>
                        <a:t> mechanism:</a:t>
                      </a:r>
                    </a:p>
                    <a:p>
                      <a:pPr lvl="0">
                        <a:defRPr/>
                      </a:pPr>
                      <a:r>
                        <a:rPr lang="en-US" sz="1200" b="1" spc="30" baseline="0" dirty="0">
                          <a:gradFill>
                            <a:gsLst>
                              <a:gs pos="0">
                                <a:schemeClr val="tx1"/>
                              </a:gs>
                              <a:gs pos="100000">
                                <a:schemeClr val="tx1"/>
                              </a:gs>
                            </a:gsLst>
                            <a:lin ang="5400000" scaled="1"/>
                          </a:gradFill>
                        </a:rPr>
                        <a:t>Online (Moodle) using ‘Competencies’</a:t>
                      </a:r>
                    </a:p>
                    <a:p>
                      <a:pPr lvl="0">
                        <a:defRPr/>
                      </a:pPr>
                      <a:r>
                        <a:rPr lang="en-US" sz="1200" b="1" spc="30" baseline="0" dirty="0">
                          <a:gradFill>
                            <a:gsLst>
                              <a:gs pos="0">
                                <a:schemeClr val="tx1"/>
                              </a:gs>
                              <a:gs pos="100000">
                                <a:schemeClr val="tx1"/>
                              </a:gs>
                            </a:gsLst>
                            <a:lin ang="5400000" scaled="1"/>
                          </a:gradFill>
                        </a:rPr>
                        <a:t>Paper-based materials</a:t>
                      </a:r>
                    </a:p>
                    <a:p>
                      <a:pPr lvl="0">
                        <a:defRPr/>
                      </a:pPr>
                      <a:endParaRPr lang="en-US" sz="1200" spc="30" baseline="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prstDash val="solid"/>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9002758"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sp>
        <p:nvSpPr>
          <p:cNvPr id="48" name="Freeform 47"/>
          <p:cNvSpPr/>
          <p:nvPr/>
        </p:nvSpPr>
        <p:spPr>
          <a:xfrm>
            <a:off x="5058137" y="3237053"/>
            <a:ext cx="1516283" cy="466846"/>
          </a:xfrm>
          <a:custGeom>
            <a:avLst/>
            <a:gdLst>
              <a:gd name="connsiteX0" fmla="*/ 1516283 w 1516283"/>
              <a:gd name="connsiteY0" fmla="*/ 235352 h 466846"/>
              <a:gd name="connsiteX1" fmla="*/ 532435 w 1516283"/>
              <a:gd name="connsiteY1" fmla="*/ 38582 h 466846"/>
              <a:gd name="connsiteX2" fmla="*/ 0 w 1516283"/>
              <a:gd name="connsiteY2" fmla="*/ 466846 h 466846"/>
              <a:gd name="connsiteX3" fmla="*/ 0 w 1516283"/>
              <a:gd name="connsiteY3" fmla="*/ 466846 h 466846"/>
            </a:gdLst>
            <a:ahLst/>
            <a:cxnLst>
              <a:cxn ang="0">
                <a:pos x="connsiteX0" y="connsiteY0"/>
              </a:cxn>
              <a:cxn ang="0">
                <a:pos x="connsiteX1" y="connsiteY1"/>
              </a:cxn>
              <a:cxn ang="0">
                <a:pos x="connsiteX2" y="connsiteY2"/>
              </a:cxn>
              <a:cxn ang="0">
                <a:pos x="connsiteX3" y="connsiteY3"/>
              </a:cxn>
            </a:cxnLst>
            <a:rect l="l" t="t" r="r" b="b"/>
            <a:pathLst>
              <a:path w="1516283" h="466846">
                <a:moveTo>
                  <a:pt x="1516283" y="235352"/>
                </a:moveTo>
                <a:cubicBezTo>
                  <a:pt x="1150716" y="117676"/>
                  <a:pt x="785149" y="0"/>
                  <a:pt x="532435" y="38582"/>
                </a:cubicBezTo>
                <a:cubicBezTo>
                  <a:pt x="279721" y="77164"/>
                  <a:pt x="0" y="466846"/>
                  <a:pt x="0" y="466846"/>
                </a:cubicBezTo>
                <a:lnTo>
                  <a:pt x="0" y="466846"/>
                </a:lnTo>
              </a:path>
            </a:pathLst>
          </a:custGeom>
          <a:ln>
            <a:solidFill>
              <a:srgbClr val="7030A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46" name="Oval 45"/>
          <p:cNvSpPr/>
          <p:nvPr/>
        </p:nvSpPr>
        <p:spPr>
          <a:xfrm>
            <a:off x="4961778" y="3596865"/>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4678362" y="3333401"/>
            <a:ext cx="527709" cy="261610"/>
          </a:xfrm>
          <a:prstGeom prst="rect">
            <a:avLst/>
          </a:prstGeom>
          <a:noFill/>
        </p:spPr>
        <p:txBody>
          <a:bodyPr wrap="none" rtlCol="0">
            <a:spAutoFit/>
          </a:bodyPr>
          <a:lstStyle/>
          <a:p>
            <a:r>
              <a:rPr lang="en-ZA" sz="1100" b="1" dirty="0"/>
              <a:t>Togo</a:t>
            </a:r>
          </a:p>
        </p:txBody>
      </p:sp>
      <p:sp>
        <p:nvSpPr>
          <p:cNvPr id="45" name="TextBox 44"/>
          <p:cNvSpPr txBox="1"/>
          <p:nvPr/>
        </p:nvSpPr>
        <p:spPr>
          <a:xfrm>
            <a:off x="663873" y="2004240"/>
            <a:ext cx="1606530" cy="430887"/>
          </a:xfrm>
          <a:prstGeom prst="rect">
            <a:avLst/>
          </a:prstGeom>
          <a:noFill/>
        </p:spPr>
        <p:txBody>
          <a:bodyPr wrap="none" rtlCol="0">
            <a:spAutoFit/>
          </a:bodyPr>
          <a:lstStyle/>
          <a:p>
            <a:r>
              <a:rPr lang="en-ZA" sz="1100" b="1" dirty="0"/>
              <a:t>OER Commons</a:t>
            </a:r>
            <a:br>
              <a:rPr lang="en-ZA" sz="1100" b="1" dirty="0"/>
            </a:br>
            <a:r>
              <a:rPr lang="en-ZA" sz="1100" b="1" dirty="0"/>
              <a:t>UNESCO ICT CFT Hub</a:t>
            </a:r>
          </a:p>
        </p:txBody>
      </p:sp>
      <p:sp>
        <p:nvSpPr>
          <p:cNvPr id="47" name="Oval 46"/>
          <p:cNvSpPr/>
          <p:nvPr/>
        </p:nvSpPr>
        <p:spPr>
          <a:xfrm>
            <a:off x="414857" y="2140386"/>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TextBox 50"/>
          <p:cNvSpPr txBox="1"/>
          <p:nvPr/>
        </p:nvSpPr>
        <p:spPr>
          <a:xfrm>
            <a:off x="4664859" y="5021378"/>
            <a:ext cx="1005403" cy="261610"/>
          </a:xfrm>
          <a:prstGeom prst="rect">
            <a:avLst/>
          </a:prstGeom>
          <a:noFill/>
        </p:spPr>
        <p:txBody>
          <a:bodyPr wrap="none" rtlCol="0">
            <a:spAutoFit/>
          </a:bodyPr>
          <a:lstStyle/>
          <a:p>
            <a:r>
              <a:rPr lang="en-ZA" sz="1100" b="1" dirty="0"/>
              <a:t>South Africa</a:t>
            </a:r>
          </a:p>
        </p:txBody>
      </p:sp>
      <p:sp>
        <p:nvSpPr>
          <p:cNvPr id="52" name="Freeform 51"/>
          <p:cNvSpPr/>
          <p:nvPr/>
        </p:nvSpPr>
        <p:spPr>
          <a:xfrm>
            <a:off x="5532699" y="3453114"/>
            <a:ext cx="1111169" cy="1697620"/>
          </a:xfrm>
          <a:custGeom>
            <a:avLst/>
            <a:gdLst>
              <a:gd name="connsiteX0" fmla="*/ 1111169 w 1111169"/>
              <a:gd name="connsiteY0" fmla="*/ 470704 h 1697620"/>
              <a:gd name="connsiteX1" fmla="*/ 150471 w 1111169"/>
              <a:gd name="connsiteY1" fmla="*/ 204486 h 1697620"/>
              <a:gd name="connsiteX2" fmla="*/ 208344 w 1111169"/>
              <a:gd name="connsiteY2" fmla="*/ 1697620 h 1697620"/>
            </a:gdLst>
            <a:ahLst/>
            <a:cxnLst>
              <a:cxn ang="0">
                <a:pos x="connsiteX0" y="connsiteY0"/>
              </a:cxn>
              <a:cxn ang="0">
                <a:pos x="connsiteX1" y="connsiteY1"/>
              </a:cxn>
              <a:cxn ang="0">
                <a:pos x="connsiteX2" y="connsiteY2"/>
              </a:cxn>
            </a:cxnLst>
            <a:rect l="l" t="t" r="r" b="b"/>
            <a:pathLst>
              <a:path w="1111169" h="1697620">
                <a:moveTo>
                  <a:pt x="1111169" y="470704"/>
                </a:moveTo>
                <a:cubicBezTo>
                  <a:pt x="706055" y="235352"/>
                  <a:pt x="300942" y="0"/>
                  <a:pt x="150471" y="204486"/>
                </a:cubicBezTo>
                <a:cubicBezTo>
                  <a:pt x="0" y="408972"/>
                  <a:pt x="104172" y="1053296"/>
                  <a:pt x="208344" y="169762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0" name="Oval 49"/>
          <p:cNvSpPr/>
          <p:nvPr/>
        </p:nvSpPr>
        <p:spPr>
          <a:xfrm>
            <a:off x="5660114" y="5059137"/>
            <a:ext cx="200376" cy="1866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TextBox 58"/>
          <p:cNvSpPr txBox="1"/>
          <p:nvPr/>
        </p:nvSpPr>
        <p:spPr>
          <a:xfrm>
            <a:off x="5963153" y="4930712"/>
            <a:ext cx="880369" cy="261610"/>
          </a:xfrm>
          <a:prstGeom prst="rect">
            <a:avLst/>
          </a:prstGeom>
          <a:noFill/>
        </p:spPr>
        <p:txBody>
          <a:bodyPr wrap="none" rtlCol="0">
            <a:spAutoFit/>
          </a:bodyPr>
          <a:lstStyle/>
          <a:p>
            <a:r>
              <a:rPr lang="en-ZA" sz="1100" b="1" dirty="0"/>
              <a:t>Zimbabwe</a:t>
            </a:r>
          </a:p>
        </p:txBody>
      </p:sp>
      <p:sp>
        <p:nvSpPr>
          <p:cNvPr id="61" name="Freeform 60"/>
          <p:cNvSpPr/>
          <p:nvPr/>
        </p:nvSpPr>
        <p:spPr>
          <a:xfrm>
            <a:off x="5912734" y="4074289"/>
            <a:ext cx="499641" cy="821802"/>
          </a:xfrm>
          <a:custGeom>
            <a:avLst/>
            <a:gdLst>
              <a:gd name="connsiteX0" fmla="*/ 499641 w 499641"/>
              <a:gd name="connsiteY0" fmla="*/ 0 h 821802"/>
              <a:gd name="connsiteX1" fmla="*/ 71377 w 499641"/>
              <a:gd name="connsiteY1" fmla="*/ 266217 h 821802"/>
              <a:gd name="connsiteX2" fmla="*/ 71377 w 499641"/>
              <a:gd name="connsiteY2" fmla="*/ 821802 h 821802"/>
            </a:gdLst>
            <a:ahLst/>
            <a:cxnLst>
              <a:cxn ang="0">
                <a:pos x="connsiteX0" y="connsiteY0"/>
              </a:cxn>
              <a:cxn ang="0">
                <a:pos x="connsiteX1" y="connsiteY1"/>
              </a:cxn>
              <a:cxn ang="0">
                <a:pos x="connsiteX2" y="connsiteY2"/>
              </a:cxn>
            </a:cxnLst>
            <a:rect l="l" t="t" r="r" b="b"/>
            <a:pathLst>
              <a:path w="499641" h="821802">
                <a:moveTo>
                  <a:pt x="499641" y="0"/>
                </a:moveTo>
                <a:cubicBezTo>
                  <a:pt x="321197" y="64625"/>
                  <a:pt x="142754" y="129250"/>
                  <a:pt x="71377" y="266217"/>
                </a:cubicBezTo>
                <a:cubicBezTo>
                  <a:pt x="0" y="403184"/>
                  <a:pt x="35688" y="612493"/>
                  <a:pt x="71377" y="821802"/>
                </a:cubicBezTo>
              </a:path>
            </a:pathLst>
          </a:custGeom>
          <a:ln>
            <a:solidFill>
              <a:schemeClr val="accent3">
                <a:lumMod val="60000"/>
                <a:lumOff val="40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TextBox 59"/>
          <p:cNvSpPr txBox="1"/>
          <p:nvPr/>
        </p:nvSpPr>
        <p:spPr>
          <a:xfrm>
            <a:off x="5468735" y="2768169"/>
            <a:ext cx="564577" cy="261610"/>
          </a:xfrm>
          <a:prstGeom prst="rect">
            <a:avLst/>
          </a:prstGeom>
          <a:noFill/>
        </p:spPr>
        <p:txBody>
          <a:bodyPr wrap="none" rtlCol="0">
            <a:spAutoFit/>
          </a:bodyPr>
          <a:lstStyle/>
          <a:p>
            <a:pPr algn="r"/>
            <a:r>
              <a:rPr lang="en-ZA" sz="1100" b="1" dirty="0"/>
              <a:t>Egypt</a:t>
            </a:r>
          </a:p>
        </p:txBody>
      </p:sp>
      <p:sp>
        <p:nvSpPr>
          <p:cNvPr id="62" name="Freeform 61"/>
          <p:cNvSpPr/>
          <p:nvPr/>
        </p:nvSpPr>
        <p:spPr>
          <a:xfrm>
            <a:off x="5912734" y="2939970"/>
            <a:ext cx="673261" cy="972273"/>
          </a:xfrm>
          <a:custGeom>
            <a:avLst/>
            <a:gdLst>
              <a:gd name="connsiteX0" fmla="*/ 673261 w 673261"/>
              <a:gd name="connsiteY0" fmla="*/ 972273 h 972273"/>
              <a:gd name="connsiteX1" fmla="*/ 82952 w 673261"/>
              <a:gd name="connsiteY1" fmla="*/ 393539 h 972273"/>
              <a:gd name="connsiteX2" fmla="*/ 175550 w 673261"/>
              <a:gd name="connsiteY2" fmla="*/ 0 h 972273"/>
            </a:gdLst>
            <a:ahLst/>
            <a:cxnLst>
              <a:cxn ang="0">
                <a:pos x="connsiteX0" y="connsiteY0"/>
              </a:cxn>
              <a:cxn ang="0">
                <a:pos x="connsiteX1" y="connsiteY1"/>
              </a:cxn>
              <a:cxn ang="0">
                <a:pos x="connsiteX2" y="connsiteY2"/>
              </a:cxn>
            </a:cxnLst>
            <a:rect l="l" t="t" r="r" b="b"/>
            <a:pathLst>
              <a:path w="673261" h="972273">
                <a:moveTo>
                  <a:pt x="673261" y="972273"/>
                </a:moveTo>
                <a:cubicBezTo>
                  <a:pt x="419582" y="763929"/>
                  <a:pt x="165904" y="555585"/>
                  <a:pt x="82952" y="393539"/>
                </a:cubicBezTo>
                <a:cubicBezTo>
                  <a:pt x="0" y="231494"/>
                  <a:pt x="87775" y="115747"/>
                  <a:pt x="175550" y="0"/>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2226" name="AutoShape 2" descr="https://cdn.countryflags.com/thumbs/mozambique/flag-button-round-250.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57" name="TextBox 56"/>
          <p:cNvSpPr txBox="1"/>
          <p:nvPr/>
        </p:nvSpPr>
        <p:spPr>
          <a:xfrm>
            <a:off x="9921431" y="5488330"/>
            <a:ext cx="636713" cy="369332"/>
          </a:xfrm>
          <a:prstGeom prst="rect">
            <a:avLst/>
          </a:prstGeom>
          <a:noFill/>
        </p:spPr>
        <p:txBody>
          <a:bodyPr wrap="none" rtlCol="0">
            <a:spAutoFit/>
          </a:bodyPr>
          <a:lstStyle/>
          <a:p>
            <a:r>
              <a:rPr lang="en-ZA" b="1" dirty="0"/>
              <a:t>TBD</a:t>
            </a:r>
          </a:p>
        </p:txBody>
      </p:sp>
      <p:sp>
        <p:nvSpPr>
          <p:cNvPr id="66" name="TextBox 65"/>
          <p:cNvSpPr txBox="1"/>
          <p:nvPr/>
        </p:nvSpPr>
        <p:spPr>
          <a:xfrm>
            <a:off x="5941930" y="4377059"/>
            <a:ext cx="1055097" cy="261610"/>
          </a:xfrm>
          <a:prstGeom prst="rect">
            <a:avLst/>
          </a:prstGeom>
          <a:noFill/>
        </p:spPr>
        <p:txBody>
          <a:bodyPr wrap="none" rtlCol="0">
            <a:spAutoFit/>
          </a:bodyPr>
          <a:lstStyle/>
          <a:p>
            <a:r>
              <a:rPr lang="en-ZA" sz="1100" b="1" dirty="0"/>
              <a:t>Mozambique</a:t>
            </a:r>
          </a:p>
        </p:txBody>
      </p:sp>
      <p:sp>
        <p:nvSpPr>
          <p:cNvPr id="65" name="Oval 64"/>
          <p:cNvSpPr/>
          <p:nvPr/>
        </p:nvSpPr>
        <p:spPr>
          <a:xfrm>
            <a:off x="6269718" y="4650162"/>
            <a:ext cx="200376" cy="18663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Freeform 68"/>
          <p:cNvSpPr/>
          <p:nvPr/>
        </p:nvSpPr>
        <p:spPr>
          <a:xfrm>
            <a:off x="520861" y="2257063"/>
            <a:ext cx="5978324" cy="4242122"/>
          </a:xfrm>
          <a:custGeom>
            <a:avLst/>
            <a:gdLst>
              <a:gd name="connsiteX0" fmla="*/ 0 w 5978324"/>
              <a:gd name="connsiteY0" fmla="*/ 0 h 4242122"/>
              <a:gd name="connsiteX1" fmla="*/ 5000263 w 5978324"/>
              <a:gd name="connsiteY1" fmla="*/ 3819646 h 4242122"/>
              <a:gd name="connsiteX2" fmla="*/ 5868364 w 5978324"/>
              <a:gd name="connsiteY2" fmla="*/ 2534856 h 4242122"/>
              <a:gd name="connsiteX3" fmla="*/ 5868364 w 5978324"/>
              <a:gd name="connsiteY3" fmla="*/ 2534856 h 4242122"/>
            </a:gdLst>
            <a:ahLst/>
            <a:cxnLst>
              <a:cxn ang="0">
                <a:pos x="connsiteX0" y="connsiteY0"/>
              </a:cxn>
              <a:cxn ang="0">
                <a:pos x="connsiteX1" y="connsiteY1"/>
              </a:cxn>
              <a:cxn ang="0">
                <a:pos x="connsiteX2" y="connsiteY2"/>
              </a:cxn>
              <a:cxn ang="0">
                <a:pos x="connsiteX3" y="connsiteY3"/>
              </a:cxn>
            </a:cxnLst>
            <a:rect l="l" t="t" r="r" b="b"/>
            <a:pathLst>
              <a:path w="5978324" h="4242122">
                <a:moveTo>
                  <a:pt x="0" y="0"/>
                </a:moveTo>
                <a:cubicBezTo>
                  <a:pt x="2011101" y="1698585"/>
                  <a:pt x="4022202" y="3397170"/>
                  <a:pt x="5000263" y="3819646"/>
                </a:cubicBezTo>
                <a:cubicBezTo>
                  <a:pt x="5978324" y="4242122"/>
                  <a:pt x="5868364" y="2534856"/>
                  <a:pt x="5868364" y="2534856"/>
                </a:cubicBezTo>
                <a:lnTo>
                  <a:pt x="5868364" y="2534856"/>
                </a:lnTo>
              </a:path>
            </a:pathLst>
          </a:custGeom>
          <a:ln>
            <a:solidFill>
              <a:srgbClr val="FCCDB6"/>
            </a:solidFill>
            <a:prstDash val="sysDash"/>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70" name="Freeform 69"/>
          <p:cNvSpPr/>
          <p:nvPr/>
        </p:nvSpPr>
        <p:spPr>
          <a:xfrm>
            <a:off x="320233" y="1606952"/>
            <a:ext cx="5768051" cy="1309868"/>
          </a:xfrm>
          <a:custGeom>
            <a:avLst/>
            <a:gdLst>
              <a:gd name="connsiteX0" fmla="*/ 200628 w 5768051"/>
              <a:gd name="connsiteY0" fmla="*/ 626962 h 1309868"/>
              <a:gd name="connsiteX1" fmla="*/ 779362 w 5768051"/>
              <a:gd name="connsiteY1" fmla="*/ 36653 h 1309868"/>
              <a:gd name="connsiteX2" fmla="*/ 4876800 w 5768051"/>
              <a:gd name="connsiteY2" fmla="*/ 407043 h 1309868"/>
              <a:gd name="connsiteX3" fmla="*/ 5768051 w 5768051"/>
              <a:gd name="connsiteY3" fmla="*/ 1309868 h 1309868"/>
            </a:gdLst>
            <a:ahLst/>
            <a:cxnLst>
              <a:cxn ang="0">
                <a:pos x="connsiteX0" y="connsiteY0"/>
              </a:cxn>
              <a:cxn ang="0">
                <a:pos x="connsiteX1" y="connsiteY1"/>
              </a:cxn>
              <a:cxn ang="0">
                <a:pos x="connsiteX2" y="connsiteY2"/>
              </a:cxn>
              <a:cxn ang="0">
                <a:pos x="connsiteX3" y="connsiteY3"/>
              </a:cxn>
            </a:cxnLst>
            <a:rect l="l" t="t" r="r" b="b"/>
            <a:pathLst>
              <a:path w="5768051" h="1309868">
                <a:moveTo>
                  <a:pt x="200628" y="626962"/>
                </a:moveTo>
                <a:cubicBezTo>
                  <a:pt x="100314" y="350134"/>
                  <a:pt x="0" y="73306"/>
                  <a:pt x="779362" y="36653"/>
                </a:cubicBezTo>
                <a:cubicBezTo>
                  <a:pt x="1558724" y="0"/>
                  <a:pt x="4045352" y="194841"/>
                  <a:pt x="4876800" y="407043"/>
                </a:cubicBezTo>
                <a:cubicBezTo>
                  <a:pt x="5708248" y="619245"/>
                  <a:pt x="5738149" y="964556"/>
                  <a:pt x="5768051" y="1309868"/>
                </a:cubicBezTo>
              </a:path>
            </a:pathLst>
          </a:custGeom>
          <a:ln>
            <a:solidFill>
              <a:srgbClr val="FCCDB6"/>
            </a:solidFill>
            <a:prstDash val="soli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54" name="Oval 53"/>
          <p:cNvSpPr/>
          <p:nvPr/>
        </p:nvSpPr>
        <p:spPr>
          <a:xfrm>
            <a:off x="5980350" y="2821362"/>
            <a:ext cx="200376" cy="18663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Oval 57"/>
          <p:cNvSpPr/>
          <p:nvPr/>
        </p:nvSpPr>
        <p:spPr>
          <a:xfrm>
            <a:off x="5893537" y="4806424"/>
            <a:ext cx="200376" cy="186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ular Callout 63"/>
          <p:cNvSpPr/>
          <p:nvPr/>
        </p:nvSpPr>
        <p:spPr>
          <a:xfrm>
            <a:off x="11026479" y="1453368"/>
            <a:ext cx="1030146" cy="474562"/>
          </a:xfrm>
          <a:prstGeom prst="wedgeRectCallout">
            <a:avLst>
              <a:gd name="adj1" fmla="val -91602"/>
              <a:gd name="adj2" fmla="val 35671"/>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bg1"/>
                </a:solidFill>
              </a:rPr>
              <a:t>English</a:t>
            </a:r>
            <a:endParaRPr lang="en-ZA" sz="1200" b="1" dirty="0">
              <a:solidFill>
                <a:schemeClr val="bg1"/>
              </a:solidFill>
            </a:endParaRPr>
          </a:p>
        </p:txBody>
      </p:sp>
      <p:pic>
        <p:nvPicPr>
          <p:cNvPr id="55" name="Picture 54" descr="CCBYSA.PNG">
            <a:extLst>
              <a:ext uri="{FF2B5EF4-FFF2-40B4-BE49-F238E27FC236}">
                <a16:creationId xmlns:a16="http://schemas.microsoft.com/office/drawing/2014/main" id="{9BE8EE51-FD2C-41DA-A23A-3DF890077163}"/>
              </a:ext>
            </a:extLst>
          </p:cNvPr>
          <p:cNvPicPr>
            <a:picLocks noChangeAspect="1"/>
          </p:cNvPicPr>
          <p:nvPr/>
        </p:nvPicPr>
        <p:blipFill>
          <a:blip r:embed="rId4" cstate="print"/>
          <a:stretch>
            <a:fillRect/>
          </a:stretch>
        </p:blipFill>
        <p:spPr>
          <a:xfrm>
            <a:off x="9885600" y="5443200"/>
            <a:ext cx="1195950" cy="428400"/>
          </a:xfrm>
          <a:prstGeom prst="rect">
            <a:avLst/>
          </a:prstGeom>
        </p:spPr>
      </p:pic>
      <p:pic>
        <p:nvPicPr>
          <p:cNvPr id="63" name="Picture 2">
            <a:extLst>
              <a:ext uri="{FF2B5EF4-FFF2-40B4-BE49-F238E27FC236}">
                <a16:creationId xmlns:a16="http://schemas.microsoft.com/office/drawing/2014/main" id="{C1821B66-360B-4DDE-A6B1-94F31C85DEF0}"/>
              </a:ext>
            </a:extLst>
          </p:cNvPr>
          <p:cNvPicPr>
            <a:picLocks noChangeAspect="1" noChangeArrowheads="1"/>
          </p:cNvPicPr>
          <p:nvPr/>
        </p:nvPicPr>
        <p:blipFill>
          <a:blip r:embed="rId5"/>
          <a:srcRect/>
          <a:stretch>
            <a:fillRect/>
          </a:stretch>
        </p:blipFill>
        <p:spPr bwMode="auto">
          <a:xfrm>
            <a:off x="9853200" y="4629600"/>
            <a:ext cx="625263" cy="630000"/>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1A95DA29-166A-D047-BBF5-7339263E955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67320" y="1392240"/>
            <a:ext cx="451436" cy="338577"/>
          </a:xfrm>
          <a:prstGeom prst="rect">
            <a:avLst/>
          </a:prstGeom>
        </p:spPr>
      </p:pic>
      <p:sp>
        <p:nvSpPr>
          <p:cNvPr id="5" name="Oval 4">
            <a:extLst>
              <a:ext uri="{FF2B5EF4-FFF2-40B4-BE49-F238E27FC236}">
                <a16:creationId xmlns:a16="http://schemas.microsoft.com/office/drawing/2014/main" id="{9710B68D-30E8-A143-AC24-85C89F73BB6C}"/>
              </a:ext>
            </a:extLst>
          </p:cNvPr>
          <p:cNvSpPr/>
          <p:nvPr/>
        </p:nvSpPr>
        <p:spPr>
          <a:xfrm>
            <a:off x="5299735" y="2495802"/>
            <a:ext cx="200376" cy="18663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B514145D-B5F3-3D49-A064-860E88A72C32}"/>
              </a:ext>
            </a:extLst>
          </p:cNvPr>
          <p:cNvSpPr txBox="1"/>
          <p:nvPr/>
        </p:nvSpPr>
        <p:spPr>
          <a:xfrm>
            <a:off x="4743295" y="2606481"/>
            <a:ext cx="636713" cy="261610"/>
          </a:xfrm>
          <a:prstGeom prst="rect">
            <a:avLst/>
          </a:prstGeom>
          <a:noFill/>
        </p:spPr>
        <p:txBody>
          <a:bodyPr wrap="none" rtlCol="0">
            <a:spAutoFit/>
          </a:bodyPr>
          <a:lstStyle/>
          <a:p>
            <a:pPr algn="r"/>
            <a:r>
              <a:rPr lang="en-US" sz="1100" b="1" dirty="0"/>
              <a:t>ALECSO</a:t>
            </a:r>
            <a:endParaRPr lang="en-ZA" sz="1100" b="1" dirty="0"/>
          </a:p>
        </p:txBody>
      </p:sp>
      <p:sp>
        <p:nvSpPr>
          <p:cNvPr id="71" name="Oval 70">
            <a:extLst>
              <a:ext uri="{FF2B5EF4-FFF2-40B4-BE49-F238E27FC236}">
                <a16:creationId xmlns:a16="http://schemas.microsoft.com/office/drawing/2014/main" id="{D4D763E0-4DEA-4EE7-96B2-B08FD02AF58A}"/>
              </a:ext>
            </a:extLst>
          </p:cNvPr>
          <p:cNvSpPr/>
          <p:nvPr/>
        </p:nvSpPr>
        <p:spPr>
          <a:xfrm>
            <a:off x="5099359" y="1862137"/>
            <a:ext cx="200376" cy="1866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TextBox 71">
            <a:extLst>
              <a:ext uri="{FF2B5EF4-FFF2-40B4-BE49-F238E27FC236}">
                <a16:creationId xmlns:a16="http://schemas.microsoft.com/office/drawing/2014/main" id="{E25EA392-A4A3-433B-A7CF-0AD015E80A05}"/>
              </a:ext>
            </a:extLst>
          </p:cNvPr>
          <p:cNvSpPr txBox="1"/>
          <p:nvPr/>
        </p:nvSpPr>
        <p:spPr>
          <a:xfrm>
            <a:off x="5258428" y="1818886"/>
            <a:ext cx="748923" cy="261610"/>
          </a:xfrm>
          <a:prstGeom prst="rect">
            <a:avLst/>
          </a:prstGeom>
          <a:noFill/>
        </p:spPr>
        <p:txBody>
          <a:bodyPr wrap="none" rtlCol="0">
            <a:spAutoFit/>
          </a:bodyPr>
          <a:lstStyle/>
          <a:p>
            <a:pPr algn="r"/>
            <a:r>
              <a:rPr lang="en-US" sz="1100" b="1" dirty="0"/>
              <a:t>UNESCO</a:t>
            </a:r>
            <a:endParaRPr lang="en-ZA" sz="1100" b="1" dirty="0"/>
          </a:p>
        </p:txBody>
      </p:sp>
      <p:pic>
        <p:nvPicPr>
          <p:cNvPr id="7" name="Picture 6">
            <a:extLst>
              <a:ext uri="{FF2B5EF4-FFF2-40B4-BE49-F238E27FC236}">
                <a16:creationId xmlns:a16="http://schemas.microsoft.com/office/drawing/2014/main" id="{4D000F45-5E0A-450A-8B8B-E71FB38DA177}"/>
              </a:ext>
            </a:extLst>
          </p:cNvPr>
          <p:cNvPicPr>
            <a:picLocks noChangeAspect="1"/>
          </p:cNvPicPr>
          <p:nvPr/>
        </p:nvPicPr>
        <p:blipFill>
          <a:blip r:embed="rId7"/>
          <a:stretch>
            <a:fillRect/>
          </a:stretch>
        </p:blipFill>
        <p:spPr>
          <a:xfrm>
            <a:off x="548113" y="3858388"/>
            <a:ext cx="3290982" cy="24301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14065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4FBE05-98E8-FD41-88E0-12D3E38FEAA6}"/>
              </a:ext>
            </a:extLst>
          </p:cNvPr>
          <p:cNvSpPr/>
          <p:nvPr/>
        </p:nvSpPr>
        <p:spPr>
          <a:xfrm>
            <a:off x="-1" y="-1"/>
            <a:ext cx="12192001" cy="6882581"/>
          </a:xfrm>
          <a:prstGeom prst="rect">
            <a:avLst/>
          </a:prstGeom>
          <a:solidFill>
            <a:srgbClr val="004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4A8310B-3332-8642-9405-3E1E231EAD24}"/>
              </a:ext>
            </a:extLst>
          </p:cNvPr>
          <p:cNvSpPr>
            <a:spLocks noGrp="1"/>
          </p:cNvSpPr>
          <p:nvPr>
            <p:ph type="sldNum" sz="quarter" idx="12"/>
          </p:nvPr>
        </p:nvSpPr>
        <p:spPr/>
        <p:txBody>
          <a:bodyPr/>
          <a:lstStyle/>
          <a:p>
            <a:fld id="{5AE1514C-5E56-4738-A1FF-4B1CFD2A3E36}" type="slidenum">
              <a:rPr lang="en-US" smtClean="0"/>
              <a:pPr/>
              <a:t>16</a:t>
            </a:fld>
            <a:endParaRPr lang="en-US"/>
          </a:p>
        </p:txBody>
      </p:sp>
      <p:pic>
        <p:nvPicPr>
          <p:cNvPr id="22" name="Picture 7" descr="Image result for unesco logo white">
            <a:hlinkClick r:id="rId3"/>
            <a:extLst>
              <a:ext uri="{FF2B5EF4-FFF2-40B4-BE49-F238E27FC236}">
                <a16:creationId xmlns:a16="http://schemas.microsoft.com/office/drawing/2014/main" id="{189B6855-5B21-104C-A4FF-9CA7F8DD3868}"/>
              </a:ext>
            </a:extLst>
          </p:cNvPr>
          <p:cNvPicPr>
            <a:picLocks noChangeAspect="1" noChangeArrowheads="1"/>
          </p:cNvPicPr>
          <p:nvPr/>
        </p:nvPicPr>
        <p:blipFill>
          <a:blip r:embed="rId4"/>
          <a:srcRect r="62524"/>
          <a:stretch>
            <a:fillRect/>
          </a:stretch>
        </p:blipFill>
        <p:spPr bwMode="auto">
          <a:xfrm>
            <a:off x="10290948" y="5311716"/>
            <a:ext cx="1362276" cy="1090528"/>
          </a:xfrm>
          <a:prstGeom prst="rect">
            <a:avLst/>
          </a:prstGeom>
          <a:noFill/>
        </p:spPr>
      </p:pic>
      <p:pic>
        <p:nvPicPr>
          <p:cNvPr id="7" name="Picture 6">
            <a:extLst>
              <a:ext uri="{FF2B5EF4-FFF2-40B4-BE49-F238E27FC236}">
                <a16:creationId xmlns:a16="http://schemas.microsoft.com/office/drawing/2014/main" id="{0947635D-3D59-44EF-B988-DFEFAC8F712C}"/>
              </a:ext>
            </a:extLst>
          </p:cNvPr>
          <p:cNvPicPr>
            <a:picLocks noChangeAspect="1"/>
          </p:cNvPicPr>
          <p:nvPr/>
        </p:nvPicPr>
        <p:blipFill>
          <a:blip r:embed="rId5"/>
          <a:stretch>
            <a:fillRect/>
          </a:stretch>
        </p:blipFill>
        <p:spPr>
          <a:xfrm>
            <a:off x="652427" y="621585"/>
            <a:ext cx="3307424" cy="5537771"/>
          </a:xfrm>
          <a:prstGeom prst="rect">
            <a:avLst/>
          </a:prstGeom>
          <a:ln>
            <a:noFill/>
          </a:ln>
          <a:effectLst>
            <a:outerShdw blurRad="190500" algn="tl" rotWithShape="0">
              <a:srgbClr val="000000">
                <a:alpha val="70000"/>
              </a:srgbClr>
            </a:outerShdw>
          </a:effectLst>
        </p:spPr>
      </p:pic>
      <p:pic>
        <p:nvPicPr>
          <p:cNvPr id="15" name="Picture 14" descr="Graphical user interface&#10;&#10;Description automatically generated">
            <a:extLst>
              <a:ext uri="{FF2B5EF4-FFF2-40B4-BE49-F238E27FC236}">
                <a16:creationId xmlns:a16="http://schemas.microsoft.com/office/drawing/2014/main" id="{0D5BE655-8748-449F-9DAD-A6D8E395DF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699" y="700314"/>
            <a:ext cx="5447016" cy="2001778"/>
          </a:xfrm>
          <a:prstGeom prst="rect">
            <a:avLst/>
          </a:prstGeom>
          <a:ln>
            <a:noFill/>
          </a:ln>
          <a:effectLst>
            <a:outerShdw blurRad="190500" algn="tl" rotWithShape="0">
              <a:srgbClr val="000000">
                <a:alpha val="70000"/>
              </a:srgbClr>
            </a:outerShdw>
          </a:effectLst>
        </p:spPr>
      </p:pic>
      <p:pic>
        <p:nvPicPr>
          <p:cNvPr id="11" name="Picture 10" descr="Graphical user interface, text, chat or text message&#10;&#10;Description automatically generated">
            <a:extLst>
              <a:ext uri="{FF2B5EF4-FFF2-40B4-BE49-F238E27FC236}">
                <a16:creationId xmlns:a16="http://schemas.microsoft.com/office/drawing/2014/main" id="{EB39B0DF-E315-401E-9F2E-F22F2D3E69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9773" y="3122631"/>
            <a:ext cx="5708793" cy="3147992"/>
          </a:xfrm>
          <a:prstGeom prst="rect">
            <a:avLst/>
          </a:prstGeom>
        </p:spPr>
      </p:pic>
      <p:sp>
        <p:nvSpPr>
          <p:cNvPr id="23" name="Arrow: Right 22">
            <a:extLst>
              <a:ext uri="{FF2B5EF4-FFF2-40B4-BE49-F238E27FC236}">
                <a16:creationId xmlns:a16="http://schemas.microsoft.com/office/drawing/2014/main" id="{6C5B4F77-D6B3-4E30-94B3-4528C59B81BD}"/>
              </a:ext>
            </a:extLst>
          </p:cNvPr>
          <p:cNvSpPr/>
          <p:nvPr/>
        </p:nvSpPr>
        <p:spPr>
          <a:xfrm rot="10800000">
            <a:off x="3215392" y="2912011"/>
            <a:ext cx="1202077" cy="950359"/>
          </a:xfrm>
          <a:prstGeom prst="rightArrow">
            <a:avLst/>
          </a:prstGeom>
          <a:solidFill>
            <a:srgbClr val="C51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8767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4FBE05-98E8-FD41-88E0-12D3E38FEAA6}"/>
              </a:ext>
            </a:extLst>
          </p:cNvPr>
          <p:cNvSpPr/>
          <p:nvPr/>
        </p:nvSpPr>
        <p:spPr>
          <a:xfrm>
            <a:off x="-1" y="-1"/>
            <a:ext cx="12192001" cy="6882581"/>
          </a:xfrm>
          <a:prstGeom prst="rect">
            <a:avLst/>
          </a:prstGeom>
          <a:solidFill>
            <a:srgbClr val="004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4A8310B-3332-8642-9405-3E1E231EAD24}"/>
              </a:ext>
            </a:extLst>
          </p:cNvPr>
          <p:cNvSpPr>
            <a:spLocks noGrp="1"/>
          </p:cNvSpPr>
          <p:nvPr>
            <p:ph type="sldNum" sz="quarter" idx="12"/>
          </p:nvPr>
        </p:nvSpPr>
        <p:spPr/>
        <p:txBody>
          <a:bodyPr/>
          <a:lstStyle/>
          <a:p>
            <a:fld id="{5AE1514C-5E56-4738-A1FF-4B1CFD2A3E36}" type="slidenum">
              <a:rPr lang="en-US" smtClean="0"/>
              <a:pPr/>
              <a:t>17</a:t>
            </a:fld>
            <a:endParaRPr lang="en-US"/>
          </a:p>
        </p:txBody>
      </p:sp>
      <p:sp>
        <p:nvSpPr>
          <p:cNvPr id="10" name="TextBox 9">
            <a:extLst>
              <a:ext uri="{FF2B5EF4-FFF2-40B4-BE49-F238E27FC236}">
                <a16:creationId xmlns:a16="http://schemas.microsoft.com/office/drawing/2014/main" id="{7A2ECAD1-F498-0B4C-83EF-F3F667035F58}"/>
              </a:ext>
            </a:extLst>
          </p:cNvPr>
          <p:cNvSpPr txBox="1"/>
          <p:nvPr/>
        </p:nvSpPr>
        <p:spPr>
          <a:xfrm>
            <a:off x="3055812" y="1766063"/>
            <a:ext cx="1828800" cy="64633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en-US" dirty="0"/>
              <a:t>Framework to identify scope</a:t>
            </a:r>
          </a:p>
        </p:txBody>
      </p:sp>
      <p:sp>
        <p:nvSpPr>
          <p:cNvPr id="12" name="TextBox 11">
            <a:extLst>
              <a:ext uri="{FF2B5EF4-FFF2-40B4-BE49-F238E27FC236}">
                <a16:creationId xmlns:a16="http://schemas.microsoft.com/office/drawing/2014/main" id="{AEAD94D6-B3EF-9D4D-97DB-68722D4BBD7A}"/>
              </a:ext>
            </a:extLst>
          </p:cNvPr>
          <p:cNvSpPr txBox="1"/>
          <p:nvPr/>
        </p:nvSpPr>
        <p:spPr>
          <a:xfrm>
            <a:off x="5486401" y="1442898"/>
            <a:ext cx="1828800" cy="64633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nchor="ctr">
            <a:spAutoFit/>
          </a:bodyPr>
          <a:lstStyle/>
          <a:p>
            <a:pPr algn="ctr"/>
            <a:r>
              <a:rPr lang="en-US" dirty="0"/>
              <a:t>Network of experience</a:t>
            </a:r>
          </a:p>
        </p:txBody>
      </p:sp>
      <p:sp>
        <p:nvSpPr>
          <p:cNvPr id="14" name="TextBox 13">
            <a:extLst>
              <a:ext uri="{FF2B5EF4-FFF2-40B4-BE49-F238E27FC236}">
                <a16:creationId xmlns:a16="http://schemas.microsoft.com/office/drawing/2014/main" id="{F76A173B-0EF6-E14F-B149-9CF54A6A4E48}"/>
              </a:ext>
            </a:extLst>
          </p:cNvPr>
          <p:cNvSpPr txBox="1"/>
          <p:nvPr/>
        </p:nvSpPr>
        <p:spPr>
          <a:xfrm>
            <a:off x="5486401" y="4671681"/>
            <a:ext cx="1828800" cy="92333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nchor="ctr">
            <a:spAutoFit/>
          </a:bodyPr>
          <a:lstStyle/>
          <a:p>
            <a:pPr algn="ctr"/>
            <a:r>
              <a:rPr lang="en-US" dirty="0"/>
              <a:t>Free, quality adaptable resources</a:t>
            </a:r>
          </a:p>
        </p:txBody>
      </p:sp>
      <p:pic>
        <p:nvPicPr>
          <p:cNvPr id="20" name="Picture 19">
            <a:extLst>
              <a:ext uri="{FF2B5EF4-FFF2-40B4-BE49-F238E27FC236}">
                <a16:creationId xmlns:a16="http://schemas.microsoft.com/office/drawing/2014/main" id="{5E063117-1799-9440-BD6E-056016F0FD83}"/>
              </a:ext>
            </a:extLst>
          </p:cNvPr>
          <p:cNvPicPr>
            <a:picLocks noChangeAspect="1"/>
          </p:cNvPicPr>
          <p:nvPr/>
        </p:nvPicPr>
        <p:blipFill>
          <a:blip r:embed="rId2"/>
          <a:stretch>
            <a:fillRect/>
          </a:stretch>
        </p:blipFill>
        <p:spPr>
          <a:xfrm>
            <a:off x="1983589" y="1378750"/>
            <a:ext cx="1100374" cy="1585392"/>
          </a:xfrm>
          <a:prstGeom prst="rect">
            <a:avLst/>
          </a:prstGeom>
        </p:spPr>
      </p:pic>
      <p:pic>
        <p:nvPicPr>
          <p:cNvPr id="22" name="Picture 7" descr="Image result for unesco logo white">
            <a:hlinkClick r:id="rId3"/>
            <a:extLst>
              <a:ext uri="{FF2B5EF4-FFF2-40B4-BE49-F238E27FC236}">
                <a16:creationId xmlns:a16="http://schemas.microsoft.com/office/drawing/2014/main" id="{189B6855-5B21-104C-A4FF-9CA7F8DD3868}"/>
              </a:ext>
            </a:extLst>
          </p:cNvPr>
          <p:cNvPicPr>
            <a:picLocks noChangeAspect="1" noChangeArrowheads="1"/>
          </p:cNvPicPr>
          <p:nvPr/>
        </p:nvPicPr>
        <p:blipFill>
          <a:blip r:embed="rId4"/>
          <a:srcRect r="62524"/>
          <a:stretch>
            <a:fillRect/>
          </a:stretch>
        </p:blipFill>
        <p:spPr bwMode="auto">
          <a:xfrm>
            <a:off x="10290948" y="5311716"/>
            <a:ext cx="1362276" cy="1090528"/>
          </a:xfrm>
          <a:prstGeom prst="rect">
            <a:avLst/>
          </a:prstGeom>
          <a:noFill/>
        </p:spPr>
      </p:pic>
      <p:pic>
        <p:nvPicPr>
          <p:cNvPr id="25" name="Picture 25">
            <a:extLst>
              <a:ext uri="{FF2B5EF4-FFF2-40B4-BE49-F238E27FC236}">
                <a16:creationId xmlns:a16="http://schemas.microsoft.com/office/drawing/2014/main" id="{9BD74DBB-FFFB-134A-86E6-4A64A3B13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4034" y="876687"/>
            <a:ext cx="986597" cy="2139101"/>
          </a:xfrm>
          <a:prstGeom prst="rect">
            <a:avLst/>
          </a:prstGeom>
        </p:spPr>
      </p:pic>
      <p:sp>
        <p:nvSpPr>
          <p:cNvPr id="4" name="Oval 3">
            <a:extLst>
              <a:ext uri="{FF2B5EF4-FFF2-40B4-BE49-F238E27FC236}">
                <a16:creationId xmlns:a16="http://schemas.microsoft.com/office/drawing/2014/main" id="{D39648A6-DBFE-4CCB-BD6C-E2BBC39888BE}"/>
              </a:ext>
            </a:extLst>
          </p:cNvPr>
          <p:cNvSpPr/>
          <p:nvPr/>
        </p:nvSpPr>
        <p:spPr>
          <a:xfrm>
            <a:off x="1494890" y="267128"/>
            <a:ext cx="3996647" cy="3996647"/>
          </a:xfrm>
          <a:prstGeom prst="ellipse">
            <a:avLst/>
          </a:prstGeom>
          <a:noFill/>
          <a:ln w="76200">
            <a:solidFill>
              <a:srgbClr val="FFFF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Oval 16">
            <a:extLst>
              <a:ext uri="{FF2B5EF4-FFF2-40B4-BE49-F238E27FC236}">
                <a16:creationId xmlns:a16="http://schemas.microsoft.com/office/drawing/2014/main" id="{C8DE4580-9155-48BC-BA62-43BC86323022}"/>
              </a:ext>
            </a:extLst>
          </p:cNvPr>
          <p:cNvSpPr/>
          <p:nvPr/>
        </p:nvSpPr>
        <p:spPr>
          <a:xfrm>
            <a:off x="3452528" y="2532580"/>
            <a:ext cx="3996647" cy="3996647"/>
          </a:xfrm>
          <a:prstGeom prst="ellipse">
            <a:avLst/>
          </a:prstGeom>
          <a:noFill/>
          <a:ln w="76200">
            <a:solidFill>
              <a:srgbClr val="FFFF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a:extLst>
              <a:ext uri="{FF2B5EF4-FFF2-40B4-BE49-F238E27FC236}">
                <a16:creationId xmlns:a16="http://schemas.microsoft.com/office/drawing/2014/main" id="{AA1A0BA3-658F-481C-8CF9-5701F929B62C}"/>
              </a:ext>
            </a:extLst>
          </p:cNvPr>
          <p:cNvSpPr/>
          <p:nvPr/>
        </p:nvSpPr>
        <p:spPr>
          <a:xfrm>
            <a:off x="4873414" y="267128"/>
            <a:ext cx="3996647" cy="3996647"/>
          </a:xfrm>
          <a:prstGeom prst="ellipse">
            <a:avLst/>
          </a:prstGeom>
          <a:noFill/>
          <a:ln w="76200">
            <a:solidFill>
              <a:srgbClr val="FFFF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4" name="Picture 23">
            <a:hlinkClick r:id="rId6"/>
            <a:extLst>
              <a:ext uri="{FF2B5EF4-FFF2-40B4-BE49-F238E27FC236}">
                <a16:creationId xmlns:a16="http://schemas.microsoft.com/office/drawing/2014/main" id="{C0B769F0-3F34-E94D-A0CB-EF346C506FB7}"/>
              </a:ext>
            </a:extLst>
          </p:cNvPr>
          <p:cNvPicPr>
            <a:picLocks noChangeAspect="1"/>
          </p:cNvPicPr>
          <p:nvPr/>
        </p:nvPicPr>
        <p:blipFill>
          <a:blip r:embed="rId7"/>
          <a:stretch>
            <a:fillRect/>
          </a:stretch>
        </p:blipFill>
        <p:spPr>
          <a:xfrm>
            <a:off x="4027084" y="3712397"/>
            <a:ext cx="1567134" cy="1620959"/>
          </a:xfrm>
          <a:prstGeom prst="rect">
            <a:avLst/>
          </a:prstGeom>
        </p:spPr>
      </p:pic>
    </p:spTree>
    <p:extLst>
      <p:ext uri="{BB962C8B-B14F-4D97-AF65-F5344CB8AC3E}">
        <p14:creationId xmlns:p14="http://schemas.microsoft.com/office/powerpoint/2010/main" val="104313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480A17-B33A-4E1E-B9C3-7E3069563167}"/>
              </a:ext>
            </a:extLst>
          </p:cNvPr>
          <p:cNvSpPr/>
          <p:nvPr/>
        </p:nvSpPr>
        <p:spPr>
          <a:xfrm>
            <a:off x="0" y="56508"/>
            <a:ext cx="12192000" cy="7280031"/>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79D9361-D212-4CD0-9393-4E403F278B45}"/>
              </a:ext>
            </a:extLst>
          </p:cNvPr>
          <p:cNvSpPr/>
          <p:nvPr/>
        </p:nvSpPr>
        <p:spPr>
          <a:xfrm>
            <a:off x="6954424" y="1336378"/>
            <a:ext cx="3642055" cy="13013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extBox 1">
            <a:extLst>
              <a:ext uri="{FF2B5EF4-FFF2-40B4-BE49-F238E27FC236}">
                <a16:creationId xmlns:a16="http://schemas.microsoft.com/office/drawing/2014/main" id="{6BD59475-CD66-4751-83EF-FEC02A44E31A}"/>
              </a:ext>
            </a:extLst>
          </p:cNvPr>
          <p:cNvSpPr txBox="1"/>
          <p:nvPr/>
        </p:nvSpPr>
        <p:spPr>
          <a:xfrm>
            <a:off x="637053" y="1182740"/>
            <a:ext cx="8363109" cy="1138773"/>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20" normalizeH="0" baseline="0" noProof="0" dirty="0">
                <a:ln>
                  <a:noFill/>
                </a:ln>
                <a:solidFill>
                  <a:srgbClr val="FFFFFF"/>
                </a:solidFill>
                <a:effectLst/>
                <a:uLnTx/>
                <a:uFillTx/>
                <a:latin typeface="Segoe UI"/>
                <a:ea typeface="+mn-ea"/>
                <a:cs typeface="+mn-cs"/>
              </a:rPr>
              <a:t>ICT</a:t>
            </a:r>
            <a:r>
              <a:rPr kumimoji="0" lang="en-US" sz="4800" b="1" i="0" u="none" strike="noStrike" kern="1200" cap="none" spc="-20" normalizeH="0" noProof="0" dirty="0">
                <a:ln>
                  <a:noFill/>
                </a:ln>
                <a:solidFill>
                  <a:srgbClr val="FFFFFF"/>
                </a:solidFill>
                <a:effectLst/>
                <a:uLnTx/>
                <a:uFillTx/>
                <a:latin typeface="Segoe UI"/>
                <a:ea typeface="+mn-ea"/>
                <a:cs typeface="+mn-cs"/>
              </a:rPr>
              <a:t> CFT | OER | CoP</a:t>
            </a:r>
          </a:p>
          <a:p>
            <a:pPr marL="0" marR="0" lvl="0" indent="0" algn="l" defTabSz="914400" rtl="0" eaLnBrk="1" fontAlgn="auto" latinLnBrk="0" hangingPunct="1">
              <a:lnSpc>
                <a:spcPct val="85000"/>
              </a:lnSpc>
              <a:spcBef>
                <a:spcPts val="0"/>
              </a:spcBef>
              <a:spcAft>
                <a:spcPts val="0"/>
              </a:spcAft>
              <a:buClrTx/>
              <a:buSzTx/>
              <a:buFontTx/>
              <a:buNone/>
              <a:tabLst/>
              <a:defRPr/>
            </a:pPr>
            <a:r>
              <a:rPr lang="en-US" sz="3200" spc="-20" dirty="0">
                <a:solidFill>
                  <a:srgbClr val="FFFFFF"/>
                </a:solidFill>
                <a:latin typeface="Segoe UI"/>
              </a:rPr>
              <a:t>Access the  Framework</a:t>
            </a:r>
          </a:p>
        </p:txBody>
      </p:sp>
      <p:sp>
        <p:nvSpPr>
          <p:cNvPr id="35" name="TextBox 34"/>
          <p:cNvSpPr txBox="1"/>
          <p:nvPr/>
        </p:nvSpPr>
        <p:spPr>
          <a:xfrm>
            <a:off x="4042295" y="2950933"/>
            <a:ext cx="7300247" cy="738664"/>
          </a:xfrm>
          <a:prstGeom prst="rect">
            <a:avLst/>
          </a:prstGeom>
          <a:solidFill>
            <a:srgbClr val="004568"/>
          </a:solidFill>
        </p:spPr>
        <p:txBody>
          <a:bodyPr wrap="square" rtlCol="0">
            <a:spAutoFit/>
          </a:bodyPr>
          <a:lstStyle/>
          <a:p>
            <a:r>
              <a:rPr lang="en-US" sz="2200" dirty="0"/>
              <a:t>The UNESC ICT Competency Framework for Teachers:</a:t>
            </a:r>
          </a:p>
          <a:p>
            <a:r>
              <a:rPr lang="en-ZA" sz="2000" dirty="0">
                <a:hlinkClick r:id="rId3"/>
              </a:rPr>
              <a:t>https://unesdoc.unesco.org/ark:/48223/pf0000265721</a:t>
            </a:r>
            <a:r>
              <a:rPr lang="en-US" sz="2000" dirty="0"/>
              <a:t> </a:t>
            </a:r>
            <a:endParaRPr lang="en-ZA" sz="2000" dirty="0"/>
          </a:p>
        </p:txBody>
      </p:sp>
      <p:pic>
        <p:nvPicPr>
          <p:cNvPr id="5" name="Picture 4">
            <a:extLst>
              <a:ext uri="{FF2B5EF4-FFF2-40B4-BE49-F238E27FC236}">
                <a16:creationId xmlns:a16="http://schemas.microsoft.com/office/drawing/2014/main" id="{ACEC865E-1398-4EA2-B55A-D60E5E566FDC}"/>
              </a:ext>
            </a:extLst>
          </p:cNvPr>
          <p:cNvPicPr>
            <a:picLocks noChangeAspect="1"/>
          </p:cNvPicPr>
          <p:nvPr/>
        </p:nvPicPr>
        <p:blipFill>
          <a:blip r:embed="rId4"/>
          <a:stretch>
            <a:fillRect/>
          </a:stretch>
        </p:blipFill>
        <p:spPr>
          <a:xfrm>
            <a:off x="1392148" y="2967669"/>
            <a:ext cx="2050442" cy="2954229"/>
          </a:xfrm>
          <a:prstGeom prst="rect">
            <a:avLst/>
          </a:prstGeom>
          <a:ln w="127000" cap="rnd">
            <a:solidFill>
              <a:srgbClr val="FFFFFF"/>
            </a:solidFill>
          </a:ln>
          <a:effectLst>
            <a:glow rad="228600">
              <a:schemeClr val="accent1">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159184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D9361-D212-4CD0-9393-4E403F278B45}"/>
              </a:ext>
            </a:extLst>
          </p:cNvPr>
          <p:cNvSpPr/>
          <p:nvPr/>
        </p:nvSpPr>
        <p:spPr>
          <a:xfrm>
            <a:off x="6954424" y="1336378"/>
            <a:ext cx="3642055" cy="13013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extBox 1">
            <a:extLst>
              <a:ext uri="{FF2B5EF4-FFF2-40B4-BE49-F238E27FC236}">
                <a16:creationId xmlns:a16="http://schemas.microsoft.com/office/drawing/2014/main" id="{6BD59475-CD66-4751-83EF-FEC02A44E31A}"/>
              </a:ext>
            </a:extLst>
          </p:cNvPr>
          <p:cNvSpPr txBox="1"/>
          <p:nvPr/>
        </p:nvSpPr>
        <p:spPr>
          <a:xfrm>
            <a:off x="590765" y="2421262"/>
            <a:ext cx="3555247" cy="720197"/>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20" normalizeH="0" baseline="0" noProof="0" dirty="0">
                <a:ln>
                  <a:noFill/>
                </a:ln>
                <a:solidFill>
                  <a:srgbClr val="FFFFFF"/>
                </a:solidFill>
                <a:effectLst/>
                <a:uLnTx/>
                <a:uFillTx/>
                <a:latin typeface="Segoe UI"/>
                <a:ea typeface="+mn-ea"/>
                <a:cs typeface="+mn-cs"/>
              </a:rPr>
              <a:t>Conclusion</a:t>
            </a:r>
          </a:p>
        </p:txBody>
      </p:sp>
      <p:sp>
        <p:nvSpPr>
          <p:cNvPr id="3" name="Rectangle 2">
            <a:extLst>
              <a:ext uri="{FF2B5EF4-FFF2-40B4-BE49-F238E27FC236}">
                <a16:creationId xmlns:a16="http://schemas.microsoft.com/office/drawing/2014/main" id="{CA480A17-B33A-4E1E-B9C3-7E3069563167}"/>
              </a:ext>
            </a:extLst>
          </p:cNvPr>
          <p:cNvSpPr/>
          <p:nvPr/>
        </p:nvSpPr>
        <p:spPr>
          <a:xfrm>
            <a:off x="0" y="0"/>
            <a:ext cx="12192000" cy="6858000"/>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9443" y="4529521"/>
            <a:ext cx="6026552" cy="1938992"/>
          </a:xfrm>
          <a:prstGeom prst="rect">
            <a:avLst/>
          </a:prstGeom>
        </p:spPr>
        <p:txBody>
          <a:bodyPr wrap="square">
            <a:spAutoFit/>
          </a:bodyPr>
          <a:lstStyle/>
          <a:p>
            <a:pPr lvl="0">
              <a:defRPr/>
            </a:pPr>
            <a:r>
              <a:rPr lang="en-ZA" dirty="0">
                <a:solidFill>
                  <a:srgbClr val="004568"/>
                </a:solidFill>
              </a:rPr>
              <a:t>Leveraging advantage from existing OER in the creation of teacher professional development courses</a:t>
            </a:r>
          </a:p>
          <a:p>
            <a:pPr lvl="0">
              <a:defRPr/>
            </a:pPr>
            <a:endParaRPr lang="en-ZA" kern="0" dirty="0">
              <a:solidFill>
                <a:srgbClr val="004568"/>
              </a:solidFill>
            </a:endParaRPr>
          </a:p>
          <a:p>
            <a:pPr lvl="0">
              <a:defRPr/>
            </a:pPr>
            <a:endParaRPr lang="en-ZA" kern="0" dirty="0"/>
          </a:p>
          <a:p>
            <a:pPr lvl="0">
              <a:defRPr/>
            </a:pPr>
            <a:endParaRPr lang="en-ZA" kern="0" dirty="0"/>
          </a:p>
          <a:p>
            <a:pPr lvl="0">
              <a:defRPr/>
            </a:pPr>
            <a:endParaRPr lang="en-ZA" kern="0" dirty="0"/>
          </a:p>
          <a:p>
            <a:pPr lvl="0">
              <a:defRPr/>
            </a:pPr>
            <a:r>
              <a:rPr lang="en-ZA" sz="1000" kern="0" dirty="0"/>
              <a:t>Prepared by Neil Butcher &amp; Associates</a:t>
            </a:r>
            <a:endParaRPr lang="en-US" sz="1000" kern="0" dirty="0"/>
          </a:p>
        </p:txBody>
      </p:sp>
      <p:pic>
        <p:nvPicPr>
          <p:cNvPr id="42" name="Picture 41" descr="CCBY80x15.png"/>
          <p:cNvPicPr>
            <a:picLocks noChangeAspect="1"/>
          </p:cNvPicPr>
          <p:nvPr/>
        </p:nvPicPr>
        <p:blipFill>
          <a:blip r:embed="rId3"/>
          <a:stretch>
            <a:fillRect/>
          </a:stretch>
        </p:blipFill>
        <p:spPr>
          <a:xfrm>
            <a:off x="2909100" y="6253946"/>
            <a:ext cx="609600" cy="114300"/>
          </a:xfrm>
          <a:prstGeom prst="rect">
            <a:avLst/>
          </a:prstGeom>
        </p:spPr>
      </p:pic>
      <p:pic>
        <p:nvPicPr>
          <p:cNvPr id="5" name="Picture 4">
            <a:hlinkClick r:id="rId4"/>
            <a:extLst>
              <a:ext uri="{FF2B5EF4-FFF2-40B4-BE49-F238E27FC236}">
                <a16:creationId xmlns:a16="http://schemas.microsoft.com/office/drawing/2014/main" id="{C7C8A7CB-E665-457B-BA70-67C9B3C92FE8}"/>
              </a:ext>
            </a:extLst>
          </p:cNvPr>
          <p:cNvPicPr>
            <a:picLocks noChangeAspect="1"/>
          </p:cNvPicPr>
          <p:nvPr/>
        </p:nvPicPr>
        <p:blipFill>
          <a:blip r:embed="rId5"/>
          <a:stretch>
            <a:fillRect/>
          </a:stretch>
        </p:blipFill>
        <p:spPr>
          <a:xfrm>
            <a:off x="1005049" y="2956709"/>
            <a:ext cx="2519477" cy="2606012"/>
          </a:xfrm>
          <a:prstGeom prst="rect">
            <a:avLst/>
          </a:prstGeom>
          <a:effectLst>
            <a:glow rad="228600">
              <a:schemeClr val="accent1">
                <a:satMod val="175000"/>
                <a:alpha val="40000"/>
              </a:schemeClr>
            </a:glow>
            <a:outerShdw blurRad="76200" dir="13500000" sy="23000" kx="1200000" algn="br" rotWithShape="0">
              <a:prstClr val="black">
                <a:alpha val="20000"/>
              </a:prstClr>
            </a:outerShdw>
          </a:effectLst>
        </p:spPr>
      </p:pic>
      <p:pic>
        <p:nvPicPr>
          <p:cNvPr id="13" name="Picture 7" descr="Image result for unesco logo white">
            <a:hlinkClick r:id="rId6"/>
            <a:extLst>
              <a:ext uri="{FF2B5EF4-FFF2-40B4-BE49-F238E27FC236}">
                <a16:creationId xmlns:a16="http://schemas.microsoft.com/office/drawing/2014/main" id="{0D7D9685-ECDA-4E83-A0AC-44BBBA6D81B1}"/>
              </a:ext>
            </a:extLst>
          </p:cNvPr>
          <p:cNvPicPr>
            <a:picLocks noChangeAspect="1" noChangeArrowheads="1"/>
          </p:cNvPicPr>
          <p:nvPr/>
        </p:nvPicPr>
        <p:blipFill>
          <a:blip r:embed="rId7"/>
          <a:srcRect r="62524"/>
          <a:stretch>
            <a:fillRect/>
          </a:stretch>
        </p:blipFill>
        <p:spPr bwMode="auto">
          <a:xfrm>
            <a:off x="10290948" y="5311716"/>
            <a:ext cx="1362276" cy="1090528"/>
          </a:xfrm>
          <a:prstGeom prst="rect">
            <a:avLst/>
          </a:prstGeom>
          <a:noFill/>
        </p:spPr>
      </p:pic>
      <p:sp>
        <p:nvSpPr>
          <p:cNvPr id="8" name="TextBox 7">
            <a:extLst>
              <a:ext uri="{FF2B5EF4-FFF2-40B4-BE49-F238E27FC236}">
                <a16:creationId xmlns:a16="http://schemas.microsoft.com/office/drawing/2014/main" id="{2EF7289C-07BC-6E4E-A2BB-DBD58E767291}"/>
              </a:ext>
            </a:extLst>
          </p:cNvPr>
          <p:cNvSpPr txBox="1"/>
          <p:nvPr/>
        </p:nvSpPr>
        <p:spPr>
          <a:xfrm>
            <a:off x="637053" y="1182740"/>
            <a:ext cx="7037571" cy="1138773"/>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20" normalizeH="0" baseline="0" noProof="0" dirty="0">
                <a:ln>
                  <a:noFill/>
                </a:ln>
                <a:solidFill>
                  <a:srgbClr val="FFFFFF"/>
                </a:solidFill>
                <a:effectLst/>
                <a:uLnTx/>
                <a:uFillTx/>
                <a:latin typeface="Segoe UI"/>
                <a:ea typeface="+mn-ea"/>
                <a:cs typeface="+mn-cs"/>
              </a:rPr>
              <a:t>ICT</a:t>
            </a:r>
            <a:r>
              <a:rPr kumimoji="0" lang="en-US" sz="4800" b="1" i="0" u="none" strike="noStrike" kern="1200" cap="none" spc="-20" normalizeH="0" noProof="0" dirty="0">
                <a:ln>
                  <a:noFill/>
                </a:ln>
                <a:solidFill>
                  <a:srgbClr val="FFFFFF"/>
                </a:solidFill>
                <a:effectLst/>
                <a:uLnTx/>
                <a:uFillTx/>
                <a:latin typeface="Segoe UI"/>
                <a:ea typeface="+mn-ea"/>
                <a:cs typeface="+mn-cs"/>
              </a:rPr>
              <a:t> CFT | OER | CoP</a:t>
            </a:r>
          </a:p>
          <a:p>
            <a:pPr marL="0" marR="0" lvl="0" indent="0" algn="l" defTabSz="914400" rtl="0" eaLnBrk="1" fontAlgn="auto" latinLnBrk="0" hangingPunct="1">
              <a:lnSpc>
                <a:spcPct val="85000"/>
              </a:lnSpc>
              <a:spcBef>
                <a:spcPts val="0"/>
              </a:spcBef>
              <a:spcAft>
                <a:spcPts val="0"/>
              </a:spcAft>
              <a:buClrTx/>
              <a:buSzTx/>
              <a:buFontTx/>
              <a:buNone/>
              <a:tabLst/>
              <a:defRPr/>
            </a:pPr>
            <a:r>
              <a:rPr lang="en-US" sz="3200" spc="-20" dirty="0">
                <a:solidFill>
                  <a:srgbClr val="FFFFFF"/>
                </a:solidFill>
                <a:latin typeface="Segoe UI"/>
              </a:rPr>
              <a:t>Access the Resource Hub</a:t>
            </a:r>
          </a:p>
        </p:txBody>
      </p:sp>
      <p:sp>
        <p:nvSpPr>
          <p:cNvPr id="9" name="TextBox 8">
            <a:extLst>
              <a:ext uri="{FF2B5EF4-FFF2-40B4-BE49-F238E27FC236}">
                <a16:creationId xmlns:a16="http://schemas.microsoft.com/office/drawing/2014/main" id="{75CC086F-5559-6645-9AB5-4445F3411858}"/>
              </a:ext>
            </a:extLst>
          </p:cNvPr>
          <p:cNvSpPr txBox="1"/>
          <p:nvPr/>
        </p:nvSpPr>
        <p:spPr>
          <a:xfrm>
            <a:off x="3804248" y="2902406"/>
            <a:ext cx="8056449" cy="738664"/>
          </a:xfrm>
          <a:prstGeom prst="rect">
            <a:avLst/>
          </a:prstGeom>
          <a:solidFill>
            <a:srgbClr val="004568"/>
          </a:solidFill>
        </p:spPr>
        <p:txBody>
          <a:bodyPr wrap="square" rtlCol="0">
            <a:spAutoFit/>
          </a:bodyPr>
          <a:lstStyle/>
          <a:p>
            <a:r>
              <a:rPr lang="en-US" sz="2200" dirty="0"/>
              <a:t>The UNESCO ICT CFT Resource Hub on OER Commons</a:t>
            </a:r>
          </a:p>
          <a:p>
            <a:r>
              <a:rPr lang="en-ZA" sz="2000" dirty="0">
                <a:hlinkClick r:id="rId8"/>
              </a:rPr>
              <a:t>https://www.oercommons.org/hubs/UNESCO</a:t>
            </a:r>
            <a:r>
              <a:rPr lang="en-US" sz="2000" dirty="0"/>
              <a:t> </a:t>
            </a:r>
            <a:endParaRPr lang="en-ZA" sz="2000" dirty="0"/>
          </a:p>
        </p:txBody>
      </p:sp>
    </p:spTree>
    <p:extLst>
      <p:ext uri="{BB962C8B-B14F-4D97-AF65-F5344CB8AC3E}">
        <p14:creationId xmlns:p14="http://schemas.microsoft.com/office/powerpoint/2010/main" val="799644948"/>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CDB6"/>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E5F493-2D2C-7C4A-81F9-3704F28280F5}"/>
              </a:ext>
            </a:extLst>
          </p:cNvPr>
          <p:cNvSpPr>
            <a:spLocks noGrp="1"/>
          </p:cNvSpPr>
          <p:nvPr>
            <p:ph type="sldNum" sz="quarter" idx="12"/>
          </p:nvPr>
        </p:nvSpPr>
        <p:spPr/>
        <p:txBody>
          <a:bodyPr/>
          <a:lstStyle/>
          <a:p>
            <a:fld id="{5AE1514C-5E56-4738-A1FF-4B1CFD2A3E36}" type="slidenum">
              <a:rPr lang="en-US" smtClean="0"/>
              <a:pPr/>
              <a:t>2</a:t>
            </a:fld>
            <a:endParaRPr lang="en-US"/>
          </a:p>
        </p:txBody>
      </p:sp>
      <p:sp>
        <p:nvSpPr>
          <p:cNvPr id="3" name="Rectangle 2">
            <a:extLst>
              <a:ext uri="{FF2B5EF4-FFF2-40B4-BE49-F238E27FC236}">
                <a16:creationId xmlns:a16="http://schemas.microsoft.com/office/drawing/2014/main" id="{F2F39050-EFA6-DC47-9BF3-665EF419662D}"/>
              </a:ext>
            </a:extLst>
          </p:cNvPr>
          <p:cNvSpPr/>
          <p:nvPr/>
        </p:nvSpPr>
        <p:spPr>
          <a:xfrm>
            <a:off x="-1" y="-1"/>
            <a:ext cx="12192001" cy="6882581"/>
          </a:xfrm>
          <a:prstGeom prst="rect">
            <a:avLst/>
          </a:prstGeom>
          <a:solidFill>
            <a:srgbClr val="004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0CA79C9-E781-8742-97D4-D9CE1ACBFE29}"/>
              </a:ext>
            </a:extLst>
          </p:cNvPr>
          <p:cNvSpPr txBox="1"/>
          <p:nvPr/>
        </p:nvSpPr>
        <p:spPr>
          <a:xfrm>
            <a:off x="637053" y="1813919"/>
            <a:ext cx="8551062" cy="2062103"/>
          </a:xfrm>
          <a:prstGeom prst="rect">
            <a:avLst/>
          </a:prstGeom>
          <a:noFill/>
        </p:spPr>
        <p:txBody>
          <a:bodyPr wrap="square" rtlCol="0">
            <a:spAutoFit/>
          </a:bodyPr>
          <a:lstStyle/>
          <a:p>
            <a:pPr algn="l"/>
            <a:endParaRPr lang="en-US" sz="3200" dirty="0">
              <a:solidFill>
                <a:srgbClr val="DCDCDC"/>
              </a:solidFill>
              <a:latin typeface="Helvetica" pitchFamily="2" charset="0"/>
            </a:endParaRPr>
          </a:p>
          <a:p>
            <a:pPr algn="l"/>
            <a:r>
              <a:rPr lang="en-US" sz="3200" dirty="0">
                <a:solidFill>
                  <a:srgbClr val="DCDCDC"/>
                </a:solidFill>
                <a:latin typeface="+mj-lt"/>
              </a:rPr>
              <a:t>How do we get teachers to integrate ICT effectively into teaching and learning, and </a:t>
            </a:r>
          </a:p>
          <a:p>
            <a:pPr algn="l"/>
            <a:r>
              <a:rPr lang="en-US" sz="3200" dirty="0">
                <a:solidFill>
                  <a:srgbClr val="DCDCDC"/>
                </a:solidFill>
                <a:latin typeface="+mj-lt"/>
              </a:rPr>
              <a:t>into their other administrative duties?</a:t>
            </a:r>
            <a:endParaRPr lang="en-US" sz="3200" dirty="0">
              <a:latin typeface="+mj-lt"/>
            </a:endParaRPr>
          </a:p>
        </p:txBody>
      </p:sp>
      <p:pic>
        <p:nvPicPr>
          <p:cNvPr id="6" name="Picture 7" descr="Image result for unesco logo white">
            <a:hlinkClick r:id="rId2"/>
            <a:extLst>
              <a:ext uri="{FF2B5EF4-FFF2-40B4-BE49-F238E27FC236}">
                <a16:creationId xmlns:a16="http://schemas.microsoft.com/office/drawing/2014/main" id="{0169CB61-209F-C54E-BC7A-10DEF0FFBCF8}"/>
              </a:ext>
            </a:extLst>
          </p:cNvPr>
          <p:cNvPicPr>
            <a:picLocks noChangeAspect="1" noChangeArrowheads="1"/>
          </p:cNvPicPr>
          <p:nvPr/>
        </p:nvPicPr>
        <p:blipFill>
          <a:blip r:embed="rId3"/>
          <a:srcRect r="62524"/>
          <a:stretch>
            <a:fillRect/>
          </a:stretch>
        </p:blipFill>
        <p:spPr bwMode="auto">
          <a:xfrm>
            <a:off x="10290948" y="5311716"/>
            <a:ext cx="1362276" cy="1090528"/>
          </a:xfrm>
          <a:prstGeom prst="rect">
            <a:avLst/>
          </a:prstGeom>
          <a:noFill/>
        </p:spPr>
      </p:pic>
      <p:sp>
        <p:nvSpPr>
          <p:cNvPr id="8" name="TextBox 7">
            <a:extLst>
              <a:ext uri="{FF2B5EF4-FFF2-40B4-BE49-F238E27FC236}">
                <a16:creationId xmlns:a16="http://schemas.microsoft.com/office/drawing/2014/main" id="{9DE2DF36-0AD9-E14F-B560-151DB8DC3FEE}"/>
              </a:ext>
            </a:extLst>
          </p:cNvPr>
          <p:cNvSpPr txBox="1"/>
          <p:nvPr/>
        </p:nvSpPr>
        <p:spPr>
          <a:xfrm>
            <a:off x="637053" y="1182740"/>
            <a:ext cx="10682987" cy="720197"/>
          </a:xfrm>
          <a:prstGeom prst="rect">
            <a:avLst/>
          </a:prstGeom>
          <a:noFill/>
        </p:spPr>
        <p:txBody>
          <a:bodyPr wrap="square" lIns="91440" tIns="45720" rIns="91440" bIns="45720" rtlCol="0" anchor="t">
            <a:spAutoFit/>
          </a:bodyPr>
          <a:lstStyle/>
          <a:p>
            <a:pPr>
              <a:lnSpc>
                <a:spcPct val="85000"/>
              </a:lnSpc>
              <a:defRPr/>
            </a:pPr>
            <a:r>
              <a:rPr lang="en-US" sz="4800" b="1" spc="-20">
                <a:solidFill>
                  <a:srgbClr val="FFFFFF"/>
                </a:solidFill>
                <a:latin typeface="Segoe UI"/>
              </a:rPr>
              <a:t>Problem statement</a:t>
            </a:r>
            <a:endParaRPr lang="en-US" sz="4800" b="1" i="0" u="none" strike="noStrike" kern="1200" cap="none" spc="-20" normalizeH="0" baseline="0" noProof="0">
              <a:ln>
                <a:noFill/>
              </a:ln>
              <a:solidFill>
                <a:srgbClr val="FFFFFF"/>
              </a:solidFill>
              <a:effectLst/>
              <a:uLnTx/>
              <a:uFillTx/>
              <a:latin typeface="Segoe UI"/>
              <a:cs typeface="Segoe UI"/>
            </a:endParaRPr>
          </a:p>
        </p:txBody>
      </p:sp>
    </p:spTree>
    <p:extLst>
      <p:ext uri="{BB962C8B-B14F-4D97-AF65-F5344CB8AC3E}">
        <p14:creationId xmlns:p14="http://schemas.microsoft.com/office/powerpoint/2010/main" val="215086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4E9040-C324-3B49-BE99-40BC324F2329}"/>
              </a:ext>
            </a:extLst>
          </p:cNvPr>
          <p:cNvSpPr>
            <a:spLocks noGrp="1"/>
          </p:cNvSpPr>
          <p:nvPr>
            <p:ph type="sldNum" sz="quarter" idx="12"/>
          </p:nvPr>
        </p:nvSpPr>
        <p:spPr/>
        <p:txBody>
          <a:bodyPr/>
          <a:lstStyle/>
          <a:p>
            <a:fld id="{5AE1514C-5E56-4738-A1FF-4B1CFD2A3E36}" type="slidenum">
              <a:rPr lang="en-US" smtClean="0"/>
              <a:pPr/>
              <a:t>20</a:t>
            </a:fld>
            <a:endParaRPr lang="en-US"/>
          </a:p>
        </p:txBody>
      </p:sp>
      <p:sp>
        <p:nvSpPr>
          <p:cNvPr id="4" name="Rectangle 3">
            <a:extLst>
              <a:ext uri="{FF2B5EF4-FFF2-40B4-BE49-F238E27FC236}">
                <a16:creationId xmlns:a16="http://schemas.microsoft.com/office/drawing/2014/main" id="{A4B1969F-FEED-304B-8598-0ABE0026B66E}"/>
              </a:ext>
            </a:extLst>
          </p:cNvPr>
          <p:cNvSpPr/>
          <p:nvPr/>
        </p:nvSpPr>
        <p:spPr>
          <a:xfrm>
            <a:off x="46234" y="0"/>
            <a:ext cx="12192000" cy="6858000"/>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7BF60B-F6C0-B242-98A6-CCE08D735ECB}"/>
              </a:ext>
            </a:extLst>
          </p:cNvPr>
          <p:cNvSpPr txBox="1"/>
          <p:nvPr/>
        </p:nvSpPr>
        <p:spPr>
          <a:xfrm>
            <a:off x="637053" y="1182740"/>
            <a:ext cx="9918969" cy="1138773"/>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20" normalizeH="0" baseline="0" noProof="0" dirty="0">
                <a:ln>
                  <a:noFill/>
                </a:ln>
                <a:solidFill>
                  <a:srgbClr val="FFFFFF"/>
                </a:solidFill>
                <a:effectLst/>
                <a:uLnTx/>
                <a:uFillTx/>
                <a:latin typeface="Segoe UI"/>
                <a:ea typeface="+mn-ea"/>
                <a:cs typeface="+mn-cs"/>
              </a:rPr>
              <a:t>ICT</a:t>
            </a:r>
            <a:r>
              <a:rPr kumimoji="0" lang="en-US" sz="4800" b="1" i="0" u="none" strike="noStrike" kern="1200" cap="none" spc="-20" normalizeH="0" noProof="0" dirty="0">
                <a:ln>
                  <a:noFill/>
                </a:ln>
                <a:solidFill>
                  <a:srgbClr val="FFFFFF"/>
                </a:solidFill>
                <a:effectLst/>
                <a:uLnTx/>
                <a:uFillTx/>
                <a:latin typeface="Segoe UI"/>
                <a:ea typeface="+mn-ea"/>
                <a:cs typeface="+mn-cs"/>
              </a:rPr>
              <a:t> CFT | OER | CoP</a:t>
            </a:r>
          </a:p>
          <a:p>
            <a:pPr marL="0" marR="0" lvl="0" indent="0" algn="l" defTabSz="914400" rtl="0" eaLnBrk="1" fontAlgn="auto" latinLnBrk="0" hangingPunct="1">
              <a:lnSpc>
                <a:spcPct val="85000"/>
              </a:lnSpc>
              <a:spcBef>
                <a:spcPts val="0"/>
              </a:spcBef>
              <a:spcAft>
                <a:spcPts val="0"/>
              </a:spcAft>
              <a:buClrTx/>
              <a:buSzTx/>
              <a:buFontTx/>
              <a:buNone/>
              <a:tabLst/>
              <a:defRPr/>
            </a:pPr>
            <a:r>
              <a:rPr lang="en-US" sz="3200" spc="-20" dirty="0">
                <a:solidFill>
                  <a:srgbClr val="FFFFFF"/>
                </a:solidFill>
                <a:latin typeface="Segoe UI"/>
              </a:rPr>
              <a:t>Access the Network of Champions</a:t>
            </a:r>
          </a:p>
        </p:txBody>
      </p:sp>
      <p:sp>
        <p:nvSpPr>
          <p:cNvPr id="8" name="TextBox 7">
            <a:extLst>
              <a:ext uri="{FF2B5EF4-FFF2-40B4-BE49-F238E27FC236}">
                <a16:creationId xmlns:a16="http://schemas.microsoft.com/office/drawing/2014/main" id="{B2910104-A823-EA43-8A1B-C475CFECBEF4}"/>
              </a:ext>
            </a:extLst>
          </p:cNvPr>
          <p:cNvSpPr txBox="1"/>
          <p:nvPr/>
        </p:nvSpPr>
        <p:spPr>
          <a:xfrm>
            <a:off x="3538225" y="2949426"/>
            <a:ext cx="8333563" cy="738664"/>
          </a:xfrm>
          <a:prstGeom prst="rect">
            <a:avLst/>
          </a:prstGeom>
          <a:solidFill>
            <a:srgbClr val="004568"/>
          </a:solidFill>
        </p:spPr>
        <p:txBody>
          <a:bodyPr wrap="square" rtlCol="0">
            <a:spAutoFit/>
          </a:bodyPr>
          <a:lstStyle/>
          <a:p>
            <a:r>
              <a:rPr lang="en-US"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UNESCO ICT CFT Resource Hub on OER Commons</a:t>
            </a:r>
          </a:p>
          <a:p>
            <a:r>
              <a:rPr lang="en-US" sz="2000" dirty="0">
                <a:hlinkClick r:id="rId3"/>
              </a:rPr>
              <a:t>https://chat.whatsapp.com/HSkN0gQLbZECV1TQdjoxMh</a:t>
            </a:r>
            <a:r>
              <a:rPr lang="en-US" sz="2000" dirty="0"/>
              <a:t> </a:t>
            </a:r>
            <a:endParaRPr lang="en-ZA" sz="2000" dirty="0"/>
          </a:p>
        </p:txBody>
      </p:sp>
      <p:pic>
        <p:nvPicPr>
          <p:cNvPr id="10" name="Picture 25">
            <a:extLst>
              <a:ext uri="{FF2B5EF4-FFF2-40B4-BE49-F238E27FC236}">
                <a16:creationId xmlns:a16="http://schemas.microsoft.com/office/drawing/2014/main" id="{F93B7A26-C8CF-5543-B5E0-21903B961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844" y="2743943"/>
            <a:ext cx="1530111" cy="33175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5885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D9361-D212-4CD0-9393-4E403F278B45}"/>
              </a:ext>
            </a:extLst>
          </p:cNvPr>
          <p:cNvSpPr/>
          <p:nvPr/>
        </p:nvSpPr>
        <p:spPr>
          <a:xfrm>
            <a:off x="6954424" y="1336378"/>
            <a:ext cx="3642055" cy="13013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extBox 1">
            <a:extLst>
              <a:ext uri="{FF2B5EF4-FFF2-40B4-BE49-F238E27FC236}">
                <a16:creationId xmlns:a16="http://schemas.microsoft.com/office/drawing/2014/main" id="{6BD59475-CD66-4751-83EF-FEC02A44E31A}"/>
              </a:ext>
            </a:extLst>
          </p:cNvPr>
          <p:cNvSpPr txBox="1"/>
          <p:nvPr/>
        </p:nvSpPr>
        <p:spPr>
          <a:xfrm>
            <a:off x="559443" y="2741985"/>
            <a:ext cx="3555247" cy="720197"/>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20" normalizeH="0" baseline="0" noProof="0" dirty="0">
                <a:ln>
                  <a:noFill/>
                </a:ln>
                <a:solidFill>
                  <a:srgbClr val="FFFFFF"/>
                </a:solidFill>
                <a:effectLst/>
                <a:uLnTx/>
                <a:uFillTx/>
                <a:latin typeface="Segoe UI"/>
                <a:ea typeface="+mn-ea"/>
                <a:cs typeface="+mn-cs"/>
              </a:rPr>
              <a:t>Thanks</a:t>
            </a:r>
          </a:p>
        </p:txBody>
      </p:sp>
      <p:sp>
        <p:nvSpPr>
          <p:cNvPr id="3" name="Rectangle 2">
            <a:extLst>
              <a:ext uri="{FF2B5EF4-FFF2-40B4-BE49-F238E27FC236}">
                <a16:creationId xmlns:a16="http://schemas.microsoft.com/office/drawing/2014/main" id="{CA480A17-B33A-4E1E-B9C3-7E3069563167}"/>
              </a:ext>
            </a:extLst>
          </p:cNvPr>
          <p:cNvSpPr/>
          <p:nvPr/>
        </p:nvSpPr>
        <p:spPr>
          <a:xfrm>
            <a:off x="0" y="0"/>
            <a:ext cx="12192000" cy="1240325"/>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9443" y="4529521"/>
            <a:ext cx="6026552" cy="1938992"/>
          </a:xfrm>
          <a:prstGeom prst="rect">
            <a:avLst/>
          </a:prstGeom>
        </p:spPr>
        <p:txBody>
          <a:bodyPr wrap="square">
            <a:spAutoFit/>
          </a:bodyPr>
          <a:lstStyle/>
          <a:p>
            <a:pPr lvl="0">
              <a:defRPr/>
            </a:pPr>
            <a:r>
              <a:rPr lang="en-ZA" dirty="0">
                <a:solidFill>
                  <a:srgbClr val="004568"/>
                </a:solidFill>
              </a:rPr>
              <a:t>Leveraging advantage from existing OER in the creation of teacher professional development courses</a:t>
            </a:r>
          </a:p>
          <a:p>
            <a:pPr lvl="0">
              <a:defRPr/>
            </a:pPr>
            <a:endParaRPr lang="en-ZA" kern="0" dirty="0">
              <a:solidFill>
                <a:srgbClr val="004568"/>
              </a:solidFill>
            </a:endParaRPr>
          </a:p>
          <a:p>
            <a:pPr lvl="0">
              <a:defRPr/>
            </a:pPr>
            <a:endParaRPr lang="en-ZA" kern="0" dirty="0"/>
          </a:p>
          <a:p>
            <a:pPr lvl="0">
              <a:defRPr/>
            </a:pPr>
            <a:endParaRPr lang="en-ZA" kern="0" dirty="0"/>
          </a:p>
          <a:p>
            <a:pPr lvl="0">
              <a:defRPr/>
            </a:pPr>
            <a:endParaRPr lang="en-ZA" kern="0" dirty="0"/>
          </a:p>
          <a:p>
            <a:pPr lvl="0">
              <a:defRPr/>
            </a:pPr>
            <a:r>
              <a:rPr lang="en-ZA" sz="1000" kern="0" dirty="0"/>
              <a:t>Prepared by Neil Butcher &amp; Associates</a:t>
            </a:r>
            <a:endParaRPr lang="en-US" sz="1000" kern="0" dirty="0"/>
          </a:p>
        </p:txBody>
      </p:sp>
      <p:pic>
        <p:nvPicPr>
          <p:cNvPr id="37" name="Picture 2" descr="http://www.unesco.org/webworld/download/oer/EN/oer_logo_EN_1.png"/>
          <p:cNvPicPr>
            <a:picLocks noChangeAspect="1" noChangeArrowheads="1"/>
          </p:cNvPicPr>
          <p:nvPr/>
        </p:nvPicPr>
        <p:blipFill>
          <a:blip r:embed="rId3" cstate="print">
            <a:clrChange>
              <a:clrFrom>
                <a:srgbClr val="0F75BC"/>
              </a:clrFrom>
              <a:clrTo>
                <a:srgbClr val="0F75BC">
                  <a:alpha val="0"/>
                </a:srgbClr>
              </a:clrTo>
            </a:clrChange>
          </a:blip>
          <a:srcRect/>
          <a:stretch>
            <a:fillRect/>
          </a:stretch>
        </p:blipFill>
        <p:spPr bwMode="auto">
          <a:xfrm>
            <a:off x="428266" y="881941"/>
            <a:ext cx="2268398" cy="1512903"/>
          </a:xfrm>
          <a:prstGeom prst="rect">
            <a:avLst/>
          </a:prstGeom>
          <a:noFill/>
        </p:spPr>
      </p:pic>
      <p:pic>
        <p:nvPicPr>
          <p:cNvPr id="42" name="Picture 41" descr="CCBY80x15.png"/>
          <p:cNvPicPr>
            <a:picLocks noChangeAspect="1"/>
          </p:cNvPicPr>
          <p:nvPr/>
        </p:nvPicPr>
        <p:blipFill>
          <a:blip r:embed="rId4"/>
          <a:stretch>
            <a:fillRect/>
          </a:stretch>
        </p:blipFill>
        <p:spPr>
          <a:xfrm>
            <a:off x="2909100" y="6253946"/>
            <a:ext cx="609600" cy="114300"/>
          </a:xfrm>
          <a:prstGeom prst="rect">
            <a:avLst/>
          </a:prstGeom>
        </p:spPr>
      </p:pic>
      <p:pic>
        <p:nvPicPr>
          <p:cNvPr id="10" name="Picture 7" descr="Image result for unesco logo white">
            <a:hlinkClick r:id="rId5"/>
          </p:cNvPr>
          <p:cNvPicPr>
            <a:picLocks noChangeAspect="1" noChangeArrowheads="1"/>
          </p:cNvPicPr>
          <p:nvPr/>
        </p:nvPicPr>
        <p:blipFill>
          <a:blip r:embed="rId6"/>
          <a:srcRect r="62524"/>
          <a:stretch>
            <a:fillRect/>
          </a:stretch>
        </p:blipFill>
        <p:spPr bwMode="auto">
          <a:xfrm>
            <a:off x="10290948" y="5311716"/>
            <a:ext cx="1362276" cy="1090528"/>
          </a:xfrm>
          <a:prstGeom prst="rect">
            <a:avLst/>
          </a:prstGeom>
          <a:noFill/>
        </p:spPr>
      </p:pic>
    </p:spTree>
    <p:extLst>
      <p:ext uri="{BB962C8B-B14F-4D97-AF65-F5344CB8AC3E}">
        <p14:creationId xmlns:p14="http://schemas.microsoft.com/office/powerpoint/2010/main" val="4056726527"/>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CDB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F39050-EFA6-DC47-9BF3-665EF419662D}"/>
              </a:ext>
            </a:extLst>
          </p:cNvPr>
          <p:cNvSpPr/>
          <p:nvPr/>
        </p:nvSpPr>
        <p:spPr>
          <a:xfrm>
            <a:off x="0" y="0"/>
            <a:ext cx="12192001" cy="6882581"/>
          </a:xfrm>
          <a:prstGeom prst="rect">
            <a:avLst/>
          </a:prstGeom>
          <a:solidFill>
            <a:srgbClr val="004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CE5F493-2D2C-7C4A-81F9-3704F28280F5}"/>
              </a:ext>
            </a:extLst>
          </p:cNvPr>
          <p:cNvSpPr>
            <a:spLocks noGrp="1"/>
          </p:cNvSpPr>
          <p:nvPr>
            <p:ph type="sldNum" sz="quarter" idx="12"/>
          </p:nvPr>
        </p:nvSpPr>
        <p:spPr/>
        <p:txBody>
          <a:bodyPr/>
          <a:lstStyle/>
          <a:p>
            <a:fld id="{5AE1514C-5E56-4738-A1FF-4B1CFD2A3E36}" type="slidenum">
              <a:rPr lang="en-US" smtClean="0"/>
              <a:pPr/>
              <a:t>3</a:t>
            </a:fld>
            <a:endParaRPr lang="en-US"/>
          </a:p>
        </p:txBody>
      </p:sp>
      <p:pic>
        <p:nvPicPr>
          <p:cNvPr id="6" name="Picture 7" descr="Image result for unesco logo white">
            <a:hlinkClick r:id="rId3"/>
            <a:extLst>
              <a:ext uri="{FF2B5EF4-FFF2-40B4-BE49-F238E27FC236}">
                <a16:creationId xmlns:a16="http://schemas.microsoft.com/office/drawing/2014/main" id="{0169CB61-209F-C54E-BC7A-10DEF0FFBCF8}"/>
              </a:ext>
            </a:extLst>
          </p:cNvPr>
          <p:cNvPicPr>
            <a:picLocks noChangeAspect="1" noChangeArrowheads="1"/>
          </p:cNvPicPr>
          <p:nvPr/>
        </p:nvPicPr>
        <p:blipFill>
          <a:blip r:embed="rId4"/>
          <a:srcRect r="62524"/>
          <a:stretch>
            <a:fillRect/>
          </a:stretch>
        </p:blipFill>
        <p:spPr bwMode="auto">
          <a:xfrm>
            <a:off x="10290948" y="5311716"/>
            <a:ext cx="1362276" cy="1090528"/>
          </a:xfrm>
          <a:prstGeom prst="rect">
            <a:avLst/>
          </a:prstGeom>
          <a:noFill/>
        </p:spPr>
      </p:pic>
      <p:pic>
        <p:nvPicPr>
          <p:cNvPr id="5" name="Picture 6" descr="A picture containing person, person, person, front&#10;&#10;Description automatically generated">
            <a:extLst>
              <a:ext uri="{FF2B5EF4-FFF2-40B4-BE49-F238E27FC236}">
                <a16:creationId xmlns:a16="http://schemas.microsoft.com/office/drawing/2014/main" id="{1970613B-3BCE-4785-8C3F-8A63024CA0FD}"/>
              </a:ext>
            </a:extLst>
          </p:cNvPr>
          <p:cNvPicPr>
            <a:picLocks noChangeAspect="1"/>
          </p:cNvPicPr>
          <p:nvPr/>
        </p:nvPicPr>
        <p:blipFill>
          <a:blip r:embed="rId5"/>
          <a:stretch>
            <a:fillRect/>
          </a:stretch>
        </p:blipFill>
        <p:spPr>
          <a:xfrm>
            <a:off x="510892" y="3381364"/>
            <a:ext cx="2034406" cy="2934792"/>
          </a:xfrm>
          <a:prstGeom prst="rect">
            <a:avLst/>
          </a:prstGeom>
        </p:spPr>
      </p:pic>
      <p:sp>
        <p:nvSpPr>
          <p:cNvPr id="11" name="TextBox 10">
            <a:extLst>
              <a:ext uri="{FF2B5EF4-FFF2-40B4-BE49-F238E27FC236}">
                <a16:creationId xmlns:a16="http://schemas.microsoft.com/office/drawing/2014/main" id="{F1CD679C-FD02-4754-8C87-CECA31BF92E4}"/>
              </a:ext>
            </a:extLst>
          </p:cNvPr>
          <p:cNvSpPr txBox="1"/>
          <p:nvPr/>
        </p:nvSpPr>
        <p:spPr>
          <a:xfrm>
            <a:off x="437426" y="2724310"/>
            <a:ext cx="21078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chemeClr val="bg1"/>
                </a:solidFill>
              </a:rPr>
              <a:t>Teacher ICT </a:t>
            </a:r>
            <a:br>
              <a:rPr lang="en-US" sz="1000" b="1" dirty="0">
                <a:solidFill>
                  <a:schemeClr val="bg1"/>
                </a:solidFill>
              </a:rPr>
            </a:br>
            <a:r>
              <a:rPr lang="en-US" sz="1000" b="1" dirty="0">
                <a:solidFill>
                  <a:schemeClr val="bg1"/>
                </a:solidFill>
              </a:rPr>
              <a:t>Competency </a:t>
            </a:r>
            <a:r>
              <a:rPr lang="en-US" sz="1000" b="1" dirty="0">
                <a:solidFill>
                  <a:schemeClr val="bg1"/>
                </a:solidFill>
                <a:cs typeface="Segoe UI"/>
              </a:rPr>
              <a:t>Framework</a:t>
            </a:r>
          </a:p>
        </p:txBody>
      </p:sp>
      <p:sp>
        <p:nvSpPr>
          <p:cNvPr id="12" name="TextBox 11">
            <a:extLst>
              <a:ext uri="{FF2B5EF4-FFF2-40B4-BE49-F238E27FC236}">
                <a16:creationId xmlns:a16="http://schemas.microsoft.com/office/drawing/2014/main" id="{9700EF18-4CE2-42DD-AFBA-DDFFA54B6940}"/>
              </a:ext>
            </a:extLst>
          </p:cNvPr>
          <p:cNvSpPr txBox="1"/>
          <p:nvPr/>
        </p:nvSpPr>
        <p:spPr>
          <a:xfrm>
            <a:off x="8550296" y="2737017"/>
            <a:ext cx="21078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chemeClr val="bg1"/>
                </a:solidFill>
              </a:rPr>
              <a:t>Community of </a:t>
            </a:r>
            <a:br>
              <a:rPr lang="en-US" sz="1000" b="1" dirty="0">
                <a:solidFill>
                  <a:schemeClr val="bg1"/>
                </a:solidFill>
              </a:rPr>
            </a:br>
            <a:r>
              <a:rPr lang="en-US" sz="1000" b="1" dirty="0">
                <a:solidFill>
                  <a:schemeClr val="bg1"/>
                </a:solidFill>
              </a:rPr>
              <a:t>experienced practitioners</a:t>
            </a:r>
            <a:endParaRPr lang="en-US" sz="1000" b="1" dirty="0">
              <a:solidFill>
                <a:schemeClr val="bg1"/>
              </a:solidFill>
              <a:cs typeface="Segoe UI"/>
            </a:endParaRPr>
          </a:p>
        </p:txBody>
      </p:sp>
      <p:sp>
        <p:nvSpPr>
          <p:cNvPr id="8" name="TextBox 7">
            <a:extLst>
              <a:ext uri="{FF2B5EF4-FFF2-40B4-BE49-F238E27FC236}">
                <a16:creationId xmlns:a16="http://schemas.microsoft.com/office/drawing/2014/main" id="{F416072B-8D97-4D16-BE46-6DEC20C4D916}"/>
              </a:ext>
            </a:extLst>
          </p:cNvPr>
          <p:cNvSpPr txBox="1"/>
          <p:nvPr/>
        </p:nvSpPr>
        <p:spPr>
          <a:xfrm>
            <a:off x="1228418" y="11553"/>
            <a:ext cx="1754006" cy="3170099"/>
          </a:xfrm>
          <a:prstGeom prst="rect">
            <a:avLst/>
          </a:prstGeom>
          <a:noFill/>
        </p:spPr>
        <p:txBody>
          <a:bodyPr wrap="none" rtlCol="0">
            <a:spAutoFit/>
          </a:bodyPr>
          <a:lstStyle/>
          <a:p>
            <a:r>
              <a:rPr lang="en-ZA" sz="20000" dirty="0">
                <a:solidFill>
                  <a:schemeClr val="bg1"/>
                </a:solidFill>
                <a:latin typeface="Articulate Extrabold" panose="02000503050000020004" pitchFamily="2" charset="0"/>
              </a:rPr>
              <a:t>1</a:t>
            </a:r>
          </a:p>
        </p:txBody>
      </p:sp>
      <p:sp>
        <p:nvSpPr>
          <p:cNvPr id="15" name="TextBox 14">
            <a:extLst>
              <a:ext uri="{FF2B5EF4-FFF2-40B4-BE49-F238E27FC236}">
                <a16:creationId xmlns:a16="http://schemas.microsoft.com/office/drawing/2014/main" id="{8E7CB5F2-0DF3-4141-BE41-748D2755796E}"/>
              </a:ext>
            </a:extLst>
          </p:cNvPr>
          <p:cNvSpPr txBox="1"/>
          <p:nvPr/>
        </p:nvSpPr>
        <p:spPr>
          <a:xfrm>
            <a:off x="4827342" y="-45679"/>
            <a:ext cx="1754006" cy="3170099"/>
          </a:xfrm>
          <a:prstGeom prst="rect">
            <a:avLst/>
          </a:prstGeom>
          <a:noFill/>
        </p:spPr>
        <p:txBody>
          <a:bodyPr wrap="none" rtlCol="0">
            <a:spAutoFit/>
          </a:bodyPr>
          <a:lstStyle/>
          <a:p>
            <a:r>
              <a:rPr lang="en-ZA" sz="20000" dirty="0">
                <a:solidFill>
                  <a:schemeClr val="bg1"/>
                </a:solidFill>
                <a:latin typeface="Articulate Extrabold" panose="02000503050000020004" pitchFamily="2" charset="0"/>
              </a:rPr>
              <a:t>2</a:t>
            </a:r>
          </a:p>
        </p:txBody>
      </p:sp>
      <p:sp>
        <p:nvSpPr>
          <p:cNvPr id="10" name="TextBox 9">
            <a:extLst>
              <a:ext uri="{FF2B5EF4-FFF2-40B4-BE49-F238E27FC236}">
                <a16:creationId xmlns:a16="http://schemas.microsoft.com/office/drawing/2014/main" id="{060368C6-4E2E-4747-9122-23D236322AAD}"/>
              </a:ext>
            </a:extLst>
          </p:cNvPr>
          <p:cNvSpPr txBox="1"/>
          <p:nvPr/>
        </p:nvSpPr>
        <p:spPr>
          <a:xfrm>
            <a:off x="4043839" y="2724310"/>
            <a:ext cx="21078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chemeClr val="bg1"/>
                </a:solidFill>
              </a:rPr>
              <a:t>Repository of aligned OER to build teacher training courses</a:t>
            </a:r>
            <a:endParaRPr lang="en-US" sz="1000" b="1" dirty="0">
              <a:solidFill>
                <a:schemeClr val="bg1"/>
              </a:solidFill>
              <a:cs typeface="Segoe UI"/>
            </a:endParaRPr>
          </a:p>
        </p:txBody>
      </p:sp>
      <p:pic>
        <p:nvPicPr>
          <p:cNvPr id="9" name="Picture 9" descr="A picture containing shape&#10;&#10;Description automatically generated">
            <a:extLst>
              <a:ext uri="{FF2B5EF4-FFF2-40B4-BE49-F238E27FC236}">
                <a16:creationId xmlns:a16="http://schemas.microsoft.com/office/drawing/2014/main" id="{09BBE926-6462-4417-88F0-1D321EBD21D4}"/>
              </a:ext>
            </a:extLst>
          </p:cNvPr>
          <p:cNvPicPr>
            <a:picLocks noChangeAspect="1"/>
          </p:cNvPicPr>
          <p:nvPr/>
        </p:nvPicPr>
        <p:blipFill>
          <a:blip r:embed="rId6"/>
          <a:stretch>
            <a:fillRect/>
          </a:stretch>
        </p:blipFill>
        <p:spPr>
          <a:xfrm>
            <a:off x="4099667" y="3389373"/>
            <a:ext cx="2835659" cy="2926783"/>
          </a:xfrm>
          <a:prstGeom prst="rect">
            <a:avLst/>
          </a:prstGeom>
        </p:spPr>
      </p:pic>
      <p:sp>
        <p:nvSpPr>
          <p:cNvPr id="16" name="TextBox 15">
            <a:extLst>
              <a:ext uri="{FF2B5EF4-FFF2-40B4-BE49-F238E27FC236}">
                <a16:creationId xmlns:a16="http://schemas.microsoft.com/office/drawing/2014/main" id="{5E3805E6-3FA7-4F90-96EB-ECD1A51CD5BE}"/>
              </a:ext>
            </a:extLst>
          </p:cNvPr>
          <p:cNvSpPr txBox="1"/>
          <p:nvPr/>
        </p:nvSpPr>
        <p:spPr>
          <a:xfrm>
            <a:off x="8442813" y="11553"/>
            <a:ext cx="1754006" cy="3170099"/>
          </a:xfrm>
          <a:prstGeom prst="rect">
            <a:avLst/>
          </a:prstGeom>
          <a:noFill/>
        </p:spPr>
        <p:txBody>
          <a:bodyPr wrap="none" rtlCol="0">
            <a:spAutoFit/>
          </a:bodyPr>
          <a:lstStyle/>
          <a:p>
            <a:r>
              <a:rPr lang="en-ZA" sz="20000" dirty="0">
                <a:solidFill>
                  <a:schemeClr val="bg1"/>
                </a:solidFill>
                <a:latin typeface="Articulate Extrabold" panose="02000503050000020004" pitchFamily="2" charset="0"/>
              </a:rPr>
              <a:t>3</a:t>
            </a:r>
          </a:p>
        </p:txBody>
      </p:sp>
      <p:pic>
        <p:nvPicPr>
          <p:cNvPr id="7" name="Picture 8" descr="Graphical user interface, text, application&#10;&#10;Description automatically generated">
            <a:extLst>
              <a:ext uri="{FF2B5EF4-FFF2-40B4-BE49-F238E27FC236}">
                <a16:creationId xmlns:a16="http://schemas.microsoft.com/office/drawing/2014/main" id="{69B4BE9C-2896-4938-8658-671A5064B56C}"/>
              </a:ext>
            </a:extLst>
          </p:cNvPr>
          <p:cNvPicPr>
            <a:picLocks noChangeAspect="1"/>
          </p:cNvPicPr>
          <p:nvPr/>
        </p:nvPicPr>
        <p:blipFill>
          <a:blip r:embed="rId7"/>
          <a:stretch>
            <a:fillRect/>
          </a:stretch>
        </p:blipFill>
        <p:spPr>
          <a:xfrm>
            <a:off x="8604804" y="3380757"/>
            <a:ext cx="1351990" cy="2935399"/>
          </a:xfrm>
          <a:prstGeom prst="rect">
            <a:avLst/>
          </a:prstGeom>
        </p:spPr>
      </p:pic>
    </p:spTree>
    <p:extLst>
      <p:ext uri="{BB962C8B-B14F-4D97-AF65-F5344CB8AC3E}">
        <p14:creationId xmlns:p14="http://schemas.microsoft.com/office/powerpoint/2010/main" val="425710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US" dirty="0">
                <a:solidFill>
                  <a:srgbClr val="004568"/>
                </a:solidFill>
                <a:latin typeface="Calibri" panose="020F0502020204030204" pitchFamily="34" charset="0"/>
                <a:cs typeface="Calibri" panose="020F0502020204030204" pitchFamily="34" charset="0"/>
              </a:rPr>
              <a:t>UNESCO ICT </a:t>
            </a:r>
            <a:r>
              <a:rPr>
                <a:solidFill>
                  <a:srgbClr val="004568"/>
                </a:solidFill>
                <a:latin typeface="Calibri" panose="020F0502020204030204" pitchFamily="34" charset="0"/>
                <a:cs typeface="Calibri" panose="020F0502020204030204" pitchFamily="34" charset="0"/>
              </a:rPr>
              <a:t>CFT Courses </a:t>
            </a:r>
            <a:r>
              <a:rPr dirty="0">
                <a:solidFill>
                  <a:srgbClr val="004568"/>
                </a:solidFill>
                <a:latin typeface="Calibri" panose="020F0502020204030204" pitchFamily="34" charset="0"/>
                <a:cs typeface="Calibri" panose="020F0502020204030204" pitchFamily="34" charset="0"/>
              </a:rPr>
              <a:t>Timeline</a:t>
            </a:r>
            <a:endParaRPr lang="en-US" dirty="0">
              <a:solidFill>
                <a:srgbClr val="004568"/>
              </a:solidFill>
            </a:endParaRPr>
          </a:p>
        </p:txBody>
      </p:sp>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4254965164"/>
              </p:ext>
            </p:extLst>
          </p:nvPr>
        </p:nvGraphicFramePr>
        <p:xfrm>
          <a:off x="8060468" y="1397517"/>
          <a:ext cx="3654923" cy="291984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46562">
                <a:tc>
                  <a:txBody>
                    <a:bodyPr/>
                    <a:lstStyle/>
                    <a:p>
                      <a:r>
                        <a:rPr lang="en-US" sz="1600" b="1" dirty="0">
                          <a:solidFill>
                            <a:schemeClr val="bg1"/>
                          </a:solidFill>
                        </a:rPr>
                        <a:t>       Guyana  </a:t>
                      </a:r>
                      <a:r>
                        <a:rPr lang="en-US" sz="1200" b="0" i="0" dirty="0">
                          <a:solidFill>
                            <a:schemeClr val="bg1"/>
                          </a:solidFill>
                        </a:rPr>
                        <a:t>(2010 –2012)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2573278">
                <a:tc>
                  <a:txBody>
                    <a:bodyPr/>
                    <a:lstStyle/>
                    <a:p>
                      <a:pPr lvl="0">
                        <a:defRPr/>
                      </a:pPr>
                      <a:r>
                        <a:rPr lang="en-ZA" sz="1200" spc="30" dirty="0">
                          <a:gradFill>
                            <a:gsLst>
                              <a:gs pos="0">
                                <a:schemeClr val="tx1"/>
                              </a:gs>
                              <a:gs pos="100000">
                                <a:schemeClr val="tx1"/>
                              </a:gs>
                            </a:gsLst>
                            <a:lin ang="5400000" scaled="1"/>
                          </a:gradFill>
                        </a:rPr>
                        <a:t>Course name: </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ICT in Education Teachers</a:t>
                      </a:r>
                      <a:r>
                        <a:rPr lang="en-ZA" sz="1200" b="1" spc="30" baseline="0" dirty="0">
                          <a:gradFill>
                            <a:gsLst>
                              <a:gs pos="0">
                                <a:schemeClr val="tx1"/>
                              </a:gs>
                              <a:gs pos="100000">
                                <a:schemeClr val="tx1"/>
                              </a:gs>
                            </a:gsLst>
                            <a:lin ang="5400000" scaled="1"/>
                          </a:gradFill>
                        </a:rPr>
                        <a:t> </a:t>
                      </a:r>
                      <a:r>
                        <a:rPr lang="en-ZA" sz="1200" b="1" spc="30" dirty="0">
                          <a:gradFill>
                            <a:gsLst>
                              <a:gs pos="0">
                                <a:schemeClr val="tx1"/>
                              </a:gs>
                              <a:gs pos="100000">
                                <a:schemeClr val="tx1"/>
                              </a:gs>
                            </a:gsLst>
                            <a:lin ang="5400000" scaled="1"/>
                          </a:gradFill>
                        </a:rPr>
                        <a:t>Course</a:t>
                      </a:r>
                      <a:r>
                        <a:rPr lang="en-ZA" sz="1200" spc="30" dirty="0">
                          <a:gradFill>
                            <a:gsLst>
                              <a:gs pos="0">
                                <a:schemeClr val="tx1"/>
                              </a:gs>
                              <a:gs pos="100000">
                                <a:schemeClr val="tx1"/>
                              </a:gs>
                            </a:gsLst>
                            <a:lin ang="5400000" scaled="1"/>
                          </a:gradFill>
                        </a:rPr>
                        <a:t> </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Audience:</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In-service</a:t>
                      </a:r>
                      <a:r>
                        <a:rPr lang="en-ZA" sz="1200" b="1" spc="30" baseline="0" dirty="0">
                          <a:gradFill>
                            <a:gsLst>
                              <a:gs pos="0">
                                <a:schemeClr val="tx1"/>
                              </a:gs>
                              <a:gs pos="100000">
                                <a:schemeClr val="tx1"/>
                              </a:gs>
                            </a:gsLst>
                            <a:lin ang="5400000" scaled="1"/>
                          </a:gradFill>
                        </a:rPr>
                        <a:t> and pre-service teachers</a:t>
                      </a:r>
                      <a:endParaRPr lang="en-ZA" sz="1200" b="1" spc="30" dirty="0">
                        <a:gradFill>
                          <a:gsLst>
                            <a:gs pos="0">
                              <a:schemeClr val="tx1"/>
                            </a:gs>
                            <a:gs pos="100000">
                              <a:schemeClr val="tx1"/>
                            </a:gs>
                          </a:gsLst>
                          <a:lin ang="5400000" scaled="1"/>
                        </a:gradFill>
                      </a:endParaRP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Developer: </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National Centre for Education Resource Development (NCERD)</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Methodology  &amp; distribution mechanism:</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Facilitated -</a:t>
                      </a:r>
                      <a:r>
                        <a:rPr lang="en-ZA" sz="1200" b="1" spc="30" baseline="0" dirty="0">
                          <a:gradFill>
                            <a:gsLst>
                              <a:gs pos="0">
                                <a:schemeClr val="tx1"/>
                              </a:gs>
                              <a:gs pos="100000">
                                <a:schemeClr val="tx1"/>
                              </a:gs>
                            </a:gsLst>
                            <a:lin ang="5400000" scaled="1"/>
                          </a:gradFill>
                        </a:rPr>
                        <a:t> </a:t>
                      </a:r>
                      <a:r>
                        <a:rPr lang="en-ZA" sz="1200" b="1" spc="30" dirty="0">
                          <a:gradFill>
                            <a:gsLst>
                              <a:gs pos="0">
                                <a:schemeClr val="tx1"/>
                              </a:gs>
                              <a:gs pos="100000">
                                <a:schemeClr val="tx1"/>
                              </a:gs>
                            </a:gsLst>
                            <a:lin ang="5400000" scaled="1"/>
                          </a:gradFill>
                        </a:rPr>
                        <a:t>paper based / CD - DVD </a:t>
                      </a:r>
                    </a:p>
                    <a:p>
                      <a:pPr lvl="0">
                        <a:defRPr/>
                      </a:pPr>
                      <a:endParaRPr lang="en-US" sz="1200"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7413" name="Picture 5"/>
          <p:cNvPicPr>
            <a:picLocks noChangeAspect="1" noChangeArrowheads="1"/>
          </p:cNvPicPr>
          <p:nvPr/>
        </p:nvPicPr>
        <p:blipFill>
          <a:blip r:embed="rId4"/>
          <a:srcRect/>
          <a:stretch>
            <a:fillRect/>
          </a:stretch>
        </p:blipFill>
        <p:spPr bwMode="auto">
          <a:xfrm>
            <a:off x="10549172" y="4611719"/>
            <a:ext cx="616304" cy="630000"/>
          </a:xfrm>
          <a:prstGeom prst="rect">
            <a:avLst/>
          </a:prstGeom>
          <a:noFill/>
          <a:ln w="9525">
            <a:noFill/>
            <a:miter lim="800000"/>
            <a:headEnd/>
            <a:tailEnd/>
          </a:ln>
          <a:effectLst/>
        </p:spPr>
      </p:pic>
      <p:pic>
        <p:nvPicPr>
          <p:cNvPr id="17414" name="Picture 6"/>
          <p:cNvPicPr>
            <a:picLocks noChangeAspect="1" noChangeArrowheads="1"/>
          </p:cNvPicPr>
          <p:nvPr/>
        </p:nvPicPr>
        <p:blipFill>
          <a:blip r:embed="rId5"/>
          <a:srcRect/>
          <a:stretch>
            <a:fillRect/>
          </a:stretch>
        </p:blipFill>
        <p:spPr bwMode="auto">
          <a:xfrm>
            <a:off x="9853034" y="4627634"/>
            <a:ext cx="625401" cy="630000"/>
          </a:xfrm>
          <a:prstGeom prst="rect">
            <a:avLst/>
          </a:prstGeom>
          <a:noFill/>
          <a:ln w="9525">
            <a:noFill/>
            <a:miter lim="800000"/>
            <a:headEnd/>
            <a:tailEnd/>
          </a:ln>
          <a:effectLst/>
        </p:spPr>
      </p:pic>
      <p:pic>
        <p:nvPicPr>
          <p:cNvPr id="17416" name="Picture 8" descr="http://iconbug.com/data/e1/64/106f92816fc331a62cb2d826a990be57.png">
            <a:hlinkClick r:id="rId6" tooltip="Download"/>
          </p:cNvPr>
          <p:cNvPicPr>
            <a:picLocks noChangeAspect="1" noChangeArrowheads="1"/>
          </p:cNvPicPr>
          <p:nvPr/>
        </p:nvPicPr>
        <p:blipFill>
          <a:blip r:embed="rId7"/>
          <a:srcRect/>
          <a:stretch>
            <a:fillRect/>
          </a:stretch>
        </p:blipFill>
        <p:spPr bwMode="auto">
          <a:xfrm>
            <a:off x="8164144" y="1429538"/>
            <a:ext cx="298369" cy="298369"/>
          </a:xfrm>
          <a:prstGeom prst="rect">
            <a:avLst/>
          </a:prstGeom>
          <a:noFill/>
        </p:spPr>
      </p:pic>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pic>
        <p:nvPicPr>
          <p:cNvPr id="93" name="Picture 92" descr="CCBY.PNG"/>
          <p:cNvPicPr>
            <a:picLocks noChangeAspect="1"/>
          </p:cNvPicPr>
          <p:nvPr/>
        </p:nvPicPr>
        <p:blipFill>
          <a:blip r:embed="rId8" cstate="print"/>
          <a:stretch>
            <a:fillRect/>
          </a:stretch>
        </p:blipFill>
        <p:spPr>
          <a:xfrm>
            <a:off x="9885601" y="5444253"/>
            <a:ext cx="1198712" cy="427009"/>
          </a:xfrm>
          <a:prstGeom prst="rect">
            <a:avLst/>
          </a:prstGeom>
        </p:spPr>
      </p:pic>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7" name="TextBox 146"/>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149" name="Rounded Rectangle 148"/>
          <p:cNvSpPr/>
          <p:nvPr/>
        </p:nvSpPr>
        <p:spPr>
          <a:xfrm>
            <a:off x="3923822" y="5822065"/>
            <a:ext cx="3750197" cy="50928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900" dirty="0">
                <a:solidFill>
                  <a:srgbClr val="004568"/>
                </a:solidFill>
              </a:rPr>
              <a:t>http://colccti.colfinder.org/sites/default/files/guyana/index.html </a:t>
            </a:r>
          </a:p>
        </p:txBody>
      </p:sp>
      <p:pic>
        <p:nvPicPr>
          <p:cNvPr id="151" name="Picture 8" descr="http://iconbug.com/data/e1/64/106f92816fc331a62cb2d826a990be57.png">
            <a:hlinkClick r:id="rId6" tooltip="Download"/>
          </p:cNvPr>
          <p:cNvPicPr>
            <a:picLocks noChangeAspect="1" noChangeArrowheads="1"/>
          </p:cNvPicPr>
          <p:nvPr/>
        </p:nvPicPr>
        <p:blipFill>
          <a:blip r:embed="rId7"/>
          <a:srcRect/>
          <a:stretch>
            <a:fillRect/>
          </a:stretch>
        </p:blipFill>
        <p:spPr bwMode="auto">
          <a:xfrm>
            <a:off x="3802416" y="5922444"/>
            <a:ext cx="298369" cy="298369"/>
          </a:xfrm>
          <a:prstGeom prst="rect">
            <a:avLst/>
          </a:prstGeom>
          <a:noFill/>
        </p:spPr>
      </p:pic>
      <p:sp>
        <p:nvSpPr>
          <p:cNvPr id="29" name="Oval 28"/>
          <p:cNvSpPr/>
          <p:nvPr/>
        </p:nvSpPr>
        <p:spPr>
          <a:xfrm>
            <a:off x="3788229" y="5910943"/>
            <a:ext cx="315686" cy="31568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ular Callout 29"/>
          <p:cNvSpPr/>
          <p:nvPr/>
        </p:nvSpPr>
        <p:spPr>
          <a:xfrm>
            <a:off x="11134846" y="1620456"/>
            <a:ext cx="752354" cy="474562"/>
          </a:xfrm>
          <a:prstGeom prst="wedgeRectCallout">
            <a:avLst>
              <a:gd name="adj1" fmla="val -91602"/>
              <a:gd name="adj2" fmla="val 3567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200" b="1" dirty="0">
                <a:solidFill>
                  <a:srgbClr val="004568"/>
                </a:solidFill>
              </a:rPr>
              <a:t>English</a:t>
            </a:r>
          </a:p>
        </p:txBody>
      </p:sp>
    </p:spTree>
    <p:extLst>
      <p:ext uri="{BB962C8B-B14F-4D97-AF65-F5344CB8AC3E}">
        <p14:creationId xmlns:p14="http://schemas.microsoft.com/office/powerpoint/2010/main" val="384958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1907028382"/>
              </p:ext>
            </p:extLst>
          </p:nvPr>
        </p:nvGraphicFramePr>
        <p:xfrm>
          <a:off x="8060468" y="1397517"/>
          <a:ext cx="3654923" cy="3008892"/>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57132">
                <a:tc>
                  <a:txBody>
                    <a:bodyPr/>
                    <a:lstStyle/>
                    <a:p>
                      <a:r>
                        <a:rPr lang="en-US" sz="1600" b="1" dirty="0">
                          <a:solidFill>
                            <a:schemeClr val="bg1"/>
                          </a:solidFill>
                        </a:rPr>
                        <a:t>       Kenya  </a:t>
                      </a:r>
                      <a:r>
                        <a:rPr lang="en-US" sz="1200" b="0" i="0" dirty="0">
                          <a:solidFill>
                            <a:schemeClr val="bg1"/>
                          </a:solidFill>
                        </a:rPr>
                        <a:t>(2015 –2016)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2045394">
                <a:tc>
                  <a:txBody>
                    <a:bodyPr/>
                    <a:lstStyle/>
                    <a:p>
                      <a:pPr lvl="0">
                        <a:defRPr/>
                      </a:pPr>
                      <a:r>
                        <a:rPr lang="en-ZA" sz="1200" spc="30" dirty="0">
                          <a:gradFill>
                            <a:gsLst>
                              <a:gs pos="0">
                                <a:schemeClr val="tx1"/>
                              </a:gs>
                              <a:gs pos="100000">
                                <a:schemeClr val="tx1"/>
                              </a:gs>
                            </a:gsLst>
                            <a:lin ang="5400000" scaled="1"/>
                          </a:gradFill>
                        </a:rPr>
                        <a:t>Course name:</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Kenyan</a:t>
                      </a:r>
                      <a:r>
                        <a:rPr lang="en-ZA" sz="1200" b="1" spc="30" baseline="0" dirty="0">
                          <a:gradFill>
                            <a:gsLst>
                              <a:gs pos="0">
                                <a:schemeClr val="tx1"/>
                              </a:gs>
                              <a:gs pos="100000">
                                <a:schemeClr val="tx1"/>
                              </a:gs>
                            </a:gsLst>
                            <a:lin ang="5400000" scaled="1"/>
                          </a:gradFill>
                        </a:rPr>
                        <a:t> ICT CFT Course</a:t>
                      </a:r>
                    </a:p>
                    <a:p>
                      <a:pPr lvl="0">
                        <a:defRPr/>
                      </a:pPr>
                      <a:endParaRPr lang="en-ZA" sz="1200" b="1" spc="30" baseline="0" dirty="0">
                        <a:gradFill>
                          <a:gsLst>
                            <a:gs pos="0">
                              <a:schemeClr val="tx1"/>
                            </a:gs>
                            <a:gs pos="100000">
                              <a:schemeClr val="tx1"/>
                            </a:gs>
                          </a:gsLst>
                          <a:lin ang="5400000" scaled="1"/>
                        </a:gradFill>
                      </a:endParaRPr>
                    </a:p>
                    <a:p>
                      <a:pPr lvl="0">
                        <a:defRPr/>
                      </a:pPr>
                      <a:r>
                        <a:rPr lang="en-ZA" sz="1200" b="0" spc="30" baseline="0" dirty="0">
                          <a:gradFill>
                            <a:gsLst>
                              <a:gs pos="0">
                                <a:schemeClr val="tx1"/>
                              </a:gs>
                              <a:gs pos="100000">
                                <a:schemeClr val="tx1"/>
                              </a:gs>
                            </a:gsLst>
                            <a:lin ang="5400000" scaled="1"/>
                          </a:gradFill>
                        </a:rPr>
                        <a:t>Audience:</a:t>
                      </a:r>
                      <a:br>
                        <a:rPr lang="en-ZA" sz="1200" b="1" spc="30" baseline="0" dirty="0">
                          <a:gradFill>
                            <a:gsLst>
                              <a:gs pos="0">
                                <a:schemeClr val="tx1"/>
                              </a:gs>
                              <a:gs pos="100000">
                                <a:schemeClr val="tx1"/>
                              </a:gs>
                            </a:gsLst>
                            <a:lin ang="5400000" scaled="1"/>
                          </a:gradFill>
                        </a:rPr>
                      </a:br>
                      <a:r>
                        <a:rPr lang="en-ZA" sz="1200" b="1" spc="30" baseline="0" dirty="0">
                          <a:gradFill>
                            <a:gsLst>
                              <a:gs pos="0">
                                <a:schemeClr val="tx1"/>
                              </a:gs>
                              <a:gs pos="100000">
                                <a:schemeClr val="tx1"/>
                              </a:gs>
                            </a:gsLst>
                            <a:lin ang="5400000" scaled="1"/>
                          </a:gradFill>
                        </a:rPr>
                        <a:t>In-service teachers</a:t>
                      </a:r>
                    </a:p>
                    <a:p>
                      <a:pPr lvl="0">
                        <a:defRPr/>
                      </a:pPr>
                      <a:endParaRPr lang="en-ZA" sz="1200" b="1" spc="30" baseline="0" dirty="0">
                        <a:gradFill>
                          <a:gsLst>
                            <a:gs pos="0">
                              <a:schemeClr val="tx1"/>
                            </a:gs>
                            <a:gs pos="100000">
                              <a:schemeClr val="tx1"/>
                            </a:gs>
                          </a:gsLst>
                          <a:lin ang="5400000" scaled="1"/>
                        </a:gradFill>
                      </a:endParaRPr>
                    </a:p>
                    <a:p>
                      <a:pPr lvl="0">
                        <a:defRPr/>
                      </a:pPr>
                      <a:r>
                        <a:rPr lang="en-ZA" sz="1200" b="0" spc="30" baseline="0" dirty="0">
                          <a:gradFill>
                            <a:gsLst>
                              <a:gs pos="0">
                                <a:schemeClr val="tx1"/>
                              </a:gs>
                              <a:gs pos="100000">
                                <a:schemeClr val="tx1"/>
                              </a:gs>
                            </a:gsLst>
                            <a:lin ang="5400000" scaled="1"/>
                          </a:gradFill>
                        </a:rPr>
                        <a:t>Developers:</a:t>
                      </a:r>
                    </a:p>
                    <a:p>
                      <a:pPr lvl="0">
                        <a:defRPr/>
                      </a:pPr>
                      <a:r>
                        <a:rPr lang="en-ZA" sz="1200" b="1" spc="30" baseline="0" dirty="0">
                          <a:gradFill>
                            <a:gsLst>
                              <a:gs pos="0">
                                <a:schemeClr val="tx1"/>
                              </a:gs>
                              <a:gs pos="100000">
                                <a:schemeClr val="tx1"/>
                              </a:gs>
                            </a:gsLst>
                            <a:lin ang="5400000" scaled="1"/>
                          </a:gradFill>
                        </a:rPr>
                        <a:t>Ministry of Education Science &amp; Technology, Teacher Service Commission and Kenyan Institute for Curriculum Development</a:t>
                      </a:r>
                      <a:r>
                        <a:rPr lang="en-ZA" sz="1200" b="0" spc="30" baseline="0" dirty="0">
                          <a:gradFill>
                            <a:gsLst>
                              <a:gs pos="0">
                                <a:schemeClr val="tx1"/>
                              </a:gs>
                              <a:gs pos="100000">
                                <a:schemeClr val="tx1"/>
                              </a:gs>
                            </a:gsLst>
                            <a:lin ang="5400000" scaled="1"/>
                          </a:gradFill>
                        </a:rPr>
                        <a:t>, et al.</a:t>
                      </a:r>
                    </a:p>
                    <a:p>
                      <a:pPr lvl="0">
                        <a:defRPr/>
                      </a:pPr>
                      <a:endParaRPr lang="en-ZA" sz="1200" b="1" spc="30" baseline="0" dirty="0">
                        <a:gradFill>
                          <a:gsLst>
                            <a:gs pos="0">
                              <a:schemeClr val="tx1"/>
                            </a:gs>
                            <a:gs pos="100000">
                              <a:schemeClr val="tx1"/>
                            </a:gs>
                          </a:gsLst>
                          <a:lin ang="5400000" scaled="1"/>
                        </a:gradFill>
                      </a:endParaRPr>
                    </a:p>
                    <a:p>
                      <a:pPr lvl="0">
                        <a:defRPr/>
                      </a:pPr>
                      <a:r>
                        <a:rPr lang="en-ZA" sz="1200" b="0" spc="30" baseline="0" dirty="0">
                          <a:gradFill>
                            <a:gsLst>
                              <a:gs pos="0">
                                <a:schemeClr val="tx1"/>
                              </a:gs>
                              <a:gs pos="100000">
                                <a:schemeClr val="tx1"/>
                              </a:gs>
                            </a:gsLst>
                            <a:lin ang="5400000" scaled="1"/>
                          </a:gradFill>
                        </a:rPr>
                        <a:t>Methodology &amp; distribution mechanism:</a:t>
                      </a:r>
                    </a:p>
                    <a:p>
                      <a:pPr lvl="0">
                        <a:defRPr/>
                      </a:pPr>
                      <a:r>
                        <a:rPr lang="en-ZA" sz="1200" b="1" spc="30" baseline="0" dirty="0">
                          <a:gradFill>
                            <a:gsLst>
                              <a:gs pos="0">
                                <a:schemeClr val="tx1"/>
                              </a:gs>
                              <a:gs pos="100000">
                                <a:schemeClr val="tx1"/>
                              </a:gs>
                            </a:gsLst>
                            <a:lin ang="5400000" scaled="1"/>
                          </a:gradFill>
                        </a:rPr>
                        <a:t>Blended – Learning Management System</a:t>
                      </a:r>
                      <a:endParaRPr lang="en-US" sz="1200" b="1" spc="30" dirty="0">
                        <a:gradFill>
                          <a:gsLst>
                            <a:gs pos="0">
                              <a:schemeClr val="tx1"/>
                            </a:gs>
                            <a:gs pos="100000">
                              <a:schemeClr val="tx1"/>
                            </a:gs>
                          </a:gsLst>
                          <a:lin ang="5400000" scaled="1"/>
                        </a:gradFill>
                      </a:endParaRPr>
                    </a:p>
                    <a:p>
                      <a:pPr lvl="0">
                        <a:defRPr/>
                      </a:pPr>
                      <a:endParaRPr lang="en-US" sz="1200"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7" name="Picture 3"/>
          <p:cNvPicPr>
            <a:picLocks noChangeAspect="1" noChangeArrowheads="1"/>
          </p:cNvPicPr>
          <p:nvPr/>
        </p:nvPicPr>
        <p:blipFill>
          <a:blip r:embed="rId4"/>
          <a:srcRect/>
          <a:stretch>
            <a:fillRect/>
          </a:stretch>
        </p:blipFill>
        <p:spPr bwMode="auto">
          <a:xfrm>
            <a:off x="9853200" y="4629600"/>
            <a:ext cx="644104" cy="630000"/>
          </a:xfrm>
          <a:prstGeom prst="rect">
            <a:avLst/>
          </a:prstGeom>
          <a:noFill/>
          <a:ln w="9525">
            <a:noFill/>
            <a:miter lim="800000"/>
            <a:headEnd/>
            <a:tailEnd/>
          </a:ln>
          <a:effectLst/>
        </p:spPr>
      </p:pic>
      <p:pic>
        <p:nvPicPr>
          <p:cNvPr id="28" name="Picture 4"/>
          <p:cNvPicPr>
            <a:picLocks noChangeAspect="1" noChangeArrowheads="1"/>
          </p:cNvPicPr>
          <p:nvPr/>
        </p:nvPicPr>
        <p:blipFill>
          <a:blip r:embed="rId5"/>
          <a:srcRect/>
          <a:stretch>
            <a:fillRect/>
          </a:stretch>
        </p:blipFill>
        <p:spPr bwMode="auto">
          <a:xfrm>
            <a:off x="10548000" y="4611600"/>
            <a:ext cx="625368" cy="630000"/>
          </a:xfrm>
          <a:prstGeom prst="rect">
            <a:avLst/>
          </a:prstGeom>
          <a:noFill/>
          <a:ln w="9525">
            <a:noFill/>
            <a:miter lim="800000"/>
            <a:headEnd/>
            <a:tailEnd/>
          </a:ln>
          <a:effectLst/>
        </p:spPr>
      </p:pic>
      <p:pic>
        <p:nvPicPr>
          <p:cNvPr id="29" name="Picture 28" descr="CCBYSA.PNG"/>
          <p:cNvPicPr>
            <a:picLocks noChangeAspect="1"/>
          </p:cNvPicPr>
          <p:nvPr/>
        </p:nvPicPr>
        <p:blipFill>
          <a:blip r:embed="rId6" cstate="print"/>
          <a:stretch>
            <a:fillRect/>
          </a:stretch>
        </p:blipFill>
        <p:spPr>
          <a:xfrm>
            <a:off x="9885600" y="5443200"/>
            <a:ext cx="1195950" cy="428400"/>
          </a:xfrm>
          <a:prstGeom prst="rect">
            <a:avLst/>
          </a:prstGeom>
        </p:spPr>
      </p:pic>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pic>
        <p:nvPicPr>
          <p:cNvPr id="33794" name="Picture 2" descr="http://iconbug.com/data/a8/64/cb49232f37cbb282cf2faea9972b626b.png"/>
          <p:cNvPicPr>
            <a:picLocks noChangeAspect="1" noChangeArrowheads="1"/>
          </p:cNvPicPr>
          <p:nvPr/>
        </p:nvPicPr>
        <p:blipFill>
          <a:blip r:embed="rId7"/>
          <a:srcRect/>
          <a:stretch>
            <a:fillRect/>
          </a:stretch>
        </p:blipFill>
        <p:spPr bwMode="auto">
          <a:xfrm>
            <a:off x="8164800" y="1429200"/>
            <a:ext cx="298800" cy="298800"/>
          </a:xfrm>
          <a:prstGeom prst="rect">
            <a:avLst/>
          </a:prstGeom>
          <a:noFill/>
        </p:spPr>
      </p:pic>
      <p:sp>
        <p:nvSpPr>
          <p:cNvPr id="34" name="TextBox 33"/>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5" name="TextBox 34"/>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3923822" y="5822065"/>
            <a:ext cx="3750197" cy="50928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900" dirty="0">
                <a:solidFill>
                  <a:srgbClr val="004568"/>
                </a:solidFill>
              </a:rPr>
              <a:t>http://kictcft.or.ke/</a:t>
            </a:r>
          </a:p>
        </p:txBody>
      </p:sp>
      <p:pic>
        <p:nvPicPr>
          <p:cNvPr id="38" name="Picture 2" descr="http://iconbug.com/data/a8/64/cb49232f37cbb282cf2faea9972b626b.png"/>
          <p:cNvPicPr>
            <a:picLocks noChangeAspect="1" noChangeArrowheads="1"/>
          </p:cNvPicPr>
          <p:nvPr/>
        </p:nvPicPr>
        <p:blipFill>
          <a:blip r:embed="rId7"/>
          <a:srcRect/>
          <a:stretch>
            <a:fillRect/>
          </a:stretch>
        </p:blipFill>
        <p:spPr bwMode="auto">
          <a:xfrm>
            <a:off x="3801600" y="5922000"/>
            <a:ext cx="298800" cy="298800"/>
          </a:xfrm>
          <a:prstGeom prst="rect">
            <a:avLst/>
          </a:prstGeom>
          <a:noFill/>
        </p:spPr>
      </p:pic>
      <p:sp>
        <p:nvSpPr>
          <p:cNvPr id="32" name="Oval 31"/>
          <p:cNvSpPr/>
          <p:nvPr/>
        </p:nvSpPr>
        <p:spPr>
          <a:xfrm>
            <a:off x="3788229" y="5910943"/>
            <a:ext cx="315686" cy="31568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ular Callout 32"/>
          <p:cNvSpPr/>
          <p:nvPr/>
        </p:nvSpPr>
        <p:spPr>
          <a:xfrm>
            <a:off x="11134846" y="1620456"/>
            <a:ext cx="752354" cy="474562"/>
          </a:xfrm>
          <a:prstGeom prst="wedgeRectCallout">
            <a:avLst>
              <a:gd name="adj1" fmla="val -91602"/>
              <a:gd name="adj2" fmla="val 3567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200" b="1" dirty="0">
                <a:solidFill>
                  <a:srgbClr val="004568"/>
                </a:solidFill>
              </a:rPr>
              <a:t>English</a:t>
            </a:r>
          </a:p>
        </p:txBody>
      </p:sp>
    </p:spTree>
    <p:extLst>
      <p:ext uri="{BB962C8B-B14F-4D97-AF65-F5344CB8AC3E}">
        <p14:creationId xmlns:p14="http://schemas.microsoft.com/office/powerpoint/2010/main" val="38495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1907028382"/>
              </p:ext>
            </p:extLst>
          </p:nvPr>
        </p:nvGraphicFramePr>
        <p:xfrm>
          <a:off x="8060468" y="1397517"/>
          <a:ext cx="3654923" cy="3008892"/>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57132">
                <a:tc>
                  <a:txBody>
                    <a:bodyPr/>
                    <a:lstStyle/>
                    <a:p>
                      <a:r>
                        <a:rPr lang="en-US" sz="1600" b="1" dirty="0">
                          <a:solidFill>
                            <a:schemeClr val="bg1"/>
                          </a:solidFill>
                        </a:rPr>
                        <a:t>       Rwanda  </a:t>
                      </a:r>
                      <a:r>
                        <a:rPr lang="en-US" sz="1200" b="0" i="0" dirty="0">
                          <a:solidFill>
                            <a:schemeClr val="bg1"/>
                          </a:solidFill>
                        </a:rPr>
                        <a:t>(2016 –2017)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2045394">
                <a:tc>
                  <a:txBody>
                    <a:bodyPr/>
                    <a:lstStyle/>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Course Name:</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Rwanda ICT Essentials for Teachers</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Audience:</a:t>
                      </a:r>
                    </a:p>
                    <a:p>
                      <a:pPr lvl="0">
                        <a:defRPr/>
                      </a:pPr>
                      <a:r>
                        <a:rPr lang="en-ZA" sz="1200" b="1" spc="30" dirty="0">
                          <a:gradFill>
                            <a:gsLst>
                              <a:gs pos="0">
                                <a:schemeClr val="tx1"/>
                              </a:gs>
                              <a:gs pos="100000">
                                <a:schemeClr val="tx1"/>
                              </a:gs>
                            </a:gsLst>
                            <a:lin ang="5400000" scaled="1"/>
                          </a:gradFill>
                        </a:rPr>
                        <a:t>In-service</a:t>
                      </a:r>
                      <a:r>
                        <a:rPr lang="en-ZA" sz="1200" b="1" spc="30" baseline="0" dirty="0">
                          <a:gradFill>
                            <a:gsLst>
                              <a:gs pos="0">
                                <a:schemeClr val="tx1"/>
                              </a:gs>
                              <a:gs pos="100000">
                                <a:schemeClr val="tx1"/>
                              </a:gs>
                            </a:gsLst>
                            <a:lin ang="5400000" scaled="1"/>
                          </a:gradFill>
                        </a:rPr>
                        <a:t> teachers</a:t>
                      </a:r>
                    </a:p>
                    <a:p>
                      <a:pPr lvl="0">
                        <a:defRPr/>
                      </a:pPr>
                      <a:endParaRPr lang="en-ZA" sz="1200" spc="30" baseline="0" dirty="0">
                        <a:gradFill>
                          <a:gsLst>
                            <a:gs pos="0">
                              <a:schemeClr val="tx1"/>
                            </a:gs>
                            <a:gs pos="100000">
                              <a:schemeClr val="tx1"/>
                            </a:gs>
                          </a:gsLst>
                          <a:lin ang="5400000" scaled="1"/>
                        </a:gradFill>
                      </a:endParaRPr>
                    </a:p>
                    <a:p>
                      <a:pPr lvl="0">
                        <a:defRPr/>
                      </a:pPr>
                      <a:r>
                        <a:rPr lang="en-ZA" sz="1200" spc="30" baseline="0" dirty="0">
                          <a:gradFill>
                            <a:gsLst>
                              <a:gs pos="0">
                                <a:schemeClr val="tx1"/>
                              </a:gs>
                              <a:gs pos="100000">
                                <a:schemeClr val="tx1"/>
                              </a:gs>
                            </a:gsLst>
                            <a:lin ang="5400000" scaled="1"/>
                          </a:gradFill>
                        </a:rPr>
                        <a:t>Developer: </a:t>
                      </a:r>
                      <a:br>
                        <a:rPr lang="en-ZA" sz="1200" spc="30" baseline="0" dirty="0">
                          <a:gradFill>
                            <a:gsLst>
                              <a:gs pos="0">
                                <a:schemeClr val="tx1"/>
                              </a:gs>
                              <a:gs pos="100000">
                                <a:schemeClr val="tx1"/>
                              </a:gs>
                            </a:gsLst>
                            <a:lin ang="5400000" scaled="1"/>
                          </a:gradFill>
                        </a:rPr>
                      </a:br>
                      <a:r>
                        <a:rPr lang="en-ZA" sz="1200" b="1" spc="30" baseline="0" dirty="0">
                          <a:gradFill>
                            <a:gsLst>
                              <a:gs pos="0">
                                <a:schemeClr val="tx1"/>
                              </a:gs>
                              <a:gs pos="100000">
                                <a:schemeClr val="tx1"/>
                              </a:gs>
                            </a:gsLst>
                            <a:lin ang="5400000" scaled="1"/>
                          </a:gradFill>
                        </a:rPr>
                        <a:t>Rwandan Education Board</a:t>
                      </a:r>
                    </a:p>
                    <a:p>
                      <a:pPr lvl="0">
                        <a:defRPr/>
                      </a:pPr>
                      <a:endParaRPr lang="en-ZA" sz="1200" spc="30" baseline="0" dirty="0">
                        <a:gradFill>
                          <a:gsLst>
                            <a:gs pos="0">
                              <a:schemeClr val="tx1"/>
                            </a:gs>
                            <a:gs pos="100000">
                              <a:schemeClr val="tx1"/>
                            </a:gs>
                          </a:gsLst>
                          <a:lin ang="5400000" scaled="1"/>
                        </a:gradFill>
                      </a:endParaRPr>
                    </a:p>
                    <a:p>
                      <a:pPr lvl="0">
                        <a:defRPr/>
                      </a:pPr>
                      <a:r>
                        <a:rPr lang="en-ZA" sz="1200" spc="30" baseline="0" dirty="0">
                          <a:gradFill>
                            <a:gsLst>
                              <a:gs pos="0">
                                <a:schemeClr val="tx1"/>
                              </a:gs>
                              <a:gs pos="100000">
                                <a:schemeClr val="tx1"/>
                              </a:gs>
                            </a:gsLst>
                            <a:lin ang="5400000" scaled="1"/>
                          </a:gradFill>
                        </a:rPr>
                        <a:t>Methodology &amp; distribution mechanism:</a:t>
                      </a:r>
                    </a:p>
                    <a:p>
                      <a:pPr lvl="0">
                        <a:defRPr/>
                      </a:pPr>
                      <a:r>
                        <a:rPr lang="en-ZA" sz="1200" b="1" spc="30" baseline="0" dirty="0">
                          <a:gradFill>
                            <a:gsLst>
                              <a:gs pos="0">
                                <a:schemeClr val="tx1"/>
                              </a:gs>
                              <a:gs pos="100000">
                                <a:schemeClr val="tx1"/>
                              </a:gs>
                            </a:gsLst>
                            <a:lin ang="5400000" scaled="1"/>
                          </a:gradFill>
                        </a:rPr>
                        <a:t>Blended Learning – Learning Management System</a:t>
                      </a:r>
                    </a:p>
                    <a:p>
                      <a:pPr lvl="0">
                        <a:defRPr/>
                      </a:pPr>
                      <a:endParaRPr lang="en-US" sz="1200"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9" name="Picture 28" descr="CCBYSA.PNG"/>
          <p:cNvPicPr>
            <a:picLocks noChangeAspect="1"/>
          </p:cNvPicPr>
          <p:nvPr/>
        </p:nvPicPr>
        <p:blipFill>
          <a:blip r:embed="rId4" cstate="print"/>
          <a:stretch>
            <a:fillRect/>
          </a:stretch>
        </p:blipFill>
        <p:spPr>
          <a:xfrm>
            <a:off x="9885600" y="5443200"/>
            <a:ext cx="1195950" cy="428400"/>
          </a:xfrm>
          <a:prstGeom prst="rect">
            <a:avLst/>
          </a:prstGeom>
        </p:spPr>
      </p:pic>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pic>
        <p:nvPicPr>
          <p:cNvPr id="40" name="Picture 39" descr="6d164afcf271d530362106c90aaecc56.png"/>
          <p:cNvPicPr>
            <a:picLocks noChangeAspect="1"/>
          </p:cNvPicPr>
          <p:nvPr/>
        </p:nvPicPr>
        <p:blipFill>
          <a:blip r:embed="rId5" cstate="print">
            <a:clrChange>
              <a:clrFrom>
                <a:srgbClr val="000000"/>
              </a:clrFrom>
              <a:clrTo>
                <a:srgbClr val="000000">
                  <a:alpha val="0"/>
                </a:srgbClr>
              </a:clrTo>
            </a:clrChange>
          </a:blip>
          <a:stretch>
            <a:fillRect/>
          </a:stretch>
        </p:blipFill>
        <p:spPr>
          <a:xfrm>
            <a:off x="8164800" y="1429200"/>
            <a:ext cx="298800" cy="298800"/>
          </a:xfrm>
          <a:prstGeom prst="rect">
            <a:avLst/>
          </a:prstGeom>
        </p:spPr>
      </p:pic>
      <p:pic>
        <p:nvPicPr>
          <p:cNvPr id="36866" name="Picture 2"/>
          <p:cNvPicPr>
            <a:picLocks noChangeAspect="1" noChangeArrowheads="1"/>
          </p:cNvPicPr>
          <p:nvPr/>
        </p:nvPicPr>
        <p:blipFill>
          <a:blip r:embed="rId6"/>
          <a:srcRect/>
          <a:stretch>
            <a:fillRect/>
          </a:stretch>
        </p:blipFill>
        <p:spPr bwMode="auto">
          <a:xfrm>
            <a:off x="9853200" y="4629600"/>
            <a:ext cx="615682" cy="63000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7"/>
          <a:srcRect/>
          <a:stretch>
            <a:fillRect/>
          </a:stretch>
        </p:blipFill>
        <p:spPr bwMode="auto">
          <a:xfrm>
            <a:off x="10548000" y="4611600"/>
            <a:ext cx="634809" cy="630000"/>
          </a:xfrm>
          <a:prstGeom prst="rect">
            <a:avLst/>
          </a:prstGeom>
          <a:noFill/>
          <a:ln w="9525">
            <a:noFill/>
            <a:miter lim="800000"/>
            <a:headEnd/>
            <a:tailEnd/>
          </a:ln>
          <a:effectLst/>
        </p:spPr>
      </p:pic>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42" name="Rounded Rectangle 41"/>
          <p:cNvSpPr/>
          <p:nvPr/>
        </p:nvSpPr>
        <p:spPr>
          <a:xfrm>
            <a:off x="3923822" y="5822065"/>
            <a:ext cx="3750197" cy="50928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900" dirty="0">
                <a:solidFill>
                  <a:srgbClr val="004568"/>
                </a:solidFill>
              </a:rPr>
              <a:t>https://ict-essentials-for-teachers.moodlecloud.com/</a:t>
            </a:r>
          </a:p>
        </p:txBody>
      </p:sp>
      <p:pic>
        <p:nvPicPr>
          <p:cNvPr id="44" name="Picture 43" descr="6d164afcf271d530362106c90aaecc56.png"/>
          <p:cNvPicPr>
            <a:picLocks noChangeAspect="1"/>
          </p:cNvPicPr>
          <p:nvPr/>
        </p:nvPicPr>
        <p:blipFill>
          <a:blip r:embed="rId5" cstate="print">
            <a:clrChange>
              <a:clrFrom>
                <a:srgbClr val="000000"/>
              </a:clrFrom>
              <a:clrTo>
                <a:srgbClr val="000000">
                  <a:alpha val="0"/>
                </a:srgbClr>
              </a:clrTo>
            </a:clrChange>
          </a:blip>
          <a:stretch>
            <a:fillRect/>
          </a:stretch>
        </p:blipFill>
        <p:spPr>
          <a:xfrm>
            <a:off x="3801600" y="5922000"/>
            <a:ext cx="298800" cy="298800"/>
          </a:xfrm>
          <a:prstGeom prst="rect">
            <a:avLst/>
          </a:prstGeom>
        </p:spPr>
      </p:pic>
      <p:sp>
        <p:nvSpPr>
          <p:cNvPr id="37" name="Oval 36"/>
          <p:cNvSpPr/>
          <p:nvPr/>
        </p:nvSpPr>
        <p:spPr>
          <a:xfrm>
            <a:off x="3788229" y="5910943"/>
            <a:ext cx="315686" cy="31568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ectangular Callout 42"/>
          <p:cNvSpPr/>
          <p:nvPr/>
        </p:nvSpPr>
        <p:spPr>
          <a:xfrm>
            <a:off x="11134846" y="1620456"/>
            <a:ext cx="752354" cy="474562"/>
          </a:xfrm>
          <a:prstGeom prst="wedgeRectCallout">
            <a:avLst>
              <a:gd name="adj1" fmla="val -91602"/>
              <a:gd name="adj2" fmla="val 3567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200" b="1" dirty="0">
                <a:solidFill>
                  <a:srgbClr val="004568"/>
                </a:solidFill>
              </a:rPr>
              <a:t>English</a:t>
            </a:r>
          </a:p>
        </p:txBody>
      </p:sp>
    </p:spTree>
    <p:extLst>
      <p:ext uri="{BB962C8B-B14F-4D97-AF65-F5344CB8AC3E}">
        <p14:creationId xmlns:p14="http://schemas.microsoft.com/office/powerpoint/2010/main" val="384958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1907028382"/>
              </p:ext>
            </p:extLst>
          </p:nvPr>
        </p:nvGraphicFramePr>
        <p:xfrm>
          <a:off x="8060468" y="1397517"/>
          <a:ext cx="3654923" cy="280416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18752">
                <a:tc>
                  <a:txBody>
                    <a:bodyPr/>
                    <a:lstStyle/>
                    <a:p>
                      <a:r>
                        <a:rPr lang="en-US" sz="1600" b="1" dirty="0">
                          <a:solidFill>
                            <a:schemeClr val="bg1"/>
                          </a:solidFill>
                        </a:rPr>
                        <a:t>       Djibouti</a:t>
                      </a:r>
                      <a:r>
                        <a:rPr lang="en-US" sz="1600" b="1" baseline="0" dirty="0">
                          <a:solidFill>
                            <a:schemeClr val="bg1"/>
                          </a:solidFill>
                        </a:rPr>
                        <a:t> </a:t>
                      </a:r>
                      <a:r>
                        <a:rPr lang="en-US" sz="1600" b="1" dirty="0">
                          <a:solidFill>
                            <a:schemeClr val="bg1"/>
                          </a:solidFill>
                        </a:rPr>
                        <a:t>  </a:t>
                      </a:r>
                      <a:r>
                        <a:rPr lang="en-US" sz="1200" b="0" i="0" dirty="0">
                          <a:solidFill>
                            <a:schemeClr val="bg1"/>
                          </a:solidFill>
                        </a:rPr>
                        <a:t>(2016 –2017)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1825584">
                <a:tc>
                  <a:txBody>
                    <a:bodyPr/>
                    <a:lstStyle/>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Course name:</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TIC pour </a:t>
                      </a:r>
                      <a:r>
                        <a:rPr lang="en-ZA" sz="1200" b="1" spc="30" dirty="0" err="1">
                          <a:gradFill>
                            <a:gsLst>
                              <a:gs pos="0">
                                <a:schemeClr val="tx1"/>
                              </a:gs>
                              <a:gs pos="100000">
                                <a:schemeClr val="tx1"/>
                              </a:gs>
                            </a:gsLst>
                            <a:lin ang="5400000" scaled="1"/>
                          </a:gradFill>
                        </a:rPr>
                        <a:t>l'université</a:t>
                      </a:r>
                      <a:r>
                        <a:rPr lang="en-ZA" sz="1200" b="1" spc="30" dirty="0">
                          <a:gradFill>
                            <a:gsLst>
                              <a:gs pos="0">
                                <a:schemeClr val="tx1"/>
                              </a:gs>
                              <a:gs pos="100000">
                                <a:schemeClr val="tx1"/>
                              </a:gs>
                            </a:gsLst>
                            <a:lin ang="5400000" scaled="1"/>
                          </a:gradFill>
                        </a:rPr>
                        <a:t> de Djibouti</a:t>
                      </a:r>
                      <a:r>
                        <a:rPr lang="en-ZA" sz="1200" spc="30" dirty="0">
                          <a:gradFill>
                            <a:gsLst>
                              <a:gs pos="0">
                                <a:schemeClr val="tx1"/>
                              </a:gs>
                              <a:gs pos="100000">
                                <a:schemeClr val="tx1"/>
                              </a:gs>
                            </a:gsLst>
                            <a:lin ang="5400000" scaled="1"/>
                          </a:gradFill>
                        </a:rPr>
                        <a:t>. </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Audience:</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University Lecturers</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Developer:</a:t>
                      </a:r>
                    </a:p>
                    <a:p>
                      <a:pPr lvl="0">
                        <a:defRPr/>
                      </a:pPr>
                      <a:r>
                        <a:rPr lang="en-ZA" sz="1200" b="1" kern="1200" dirty="0" err="1">
                          <a:solidFill>
                            <a:schemeClr val="tx1"/>
                          </a:solidFill>
                          <a:latin typeface="+mn-lt"/>
                          <a:ea typeface="+mn-ea"/>
                          <a:cs typeface="+mn-cs"/>
                        </a:rPr>
                        <a:t>l'université</a:t>
                      </a:r>
                      <a:r>
                        <a:rPr lang="en-ZA" sz="1200" b="1" kern="1200" dirty="0">
                          <a:solidFill>
                            <a:schemeClr val="tx1"/>
                          </a:solidFill>
                          <a:latin typeface="+mn-lt"/>
                          <a:ea typeface="+mn-ea"/>
                          <a:cs typeface="+mn-cs"/>
                        </a:rPr>
                        <a:t> de Djibouti</a:t>
                      </a:r>
                    </a:p>
                    <a:p>
                      <a:pPr lvl="0">
                        <a:defRPr/>
                      </a:pPr>
                      <a:endParaRPr lang="en-ZA" sz="1200" b="1" kern="1200" spc="30" dirty="0">
                        <a:solidFill>
                          <a:schemeClr val="tx1"/>
                        </a:solidFill>
                        <a:latin typeface="+mn-lt"/>
                        <a:ea typeface="+mn-ea"/>
                        <a:cs typeface="+mn-cs"/>
                      </a:endParaRPr>
                    </a:p>
                    <a:p>
                      <a:pPr lvl="0">
                        <a:defRPr/>
                      </a:pPr>
                      <a:r>
                        <a:rPr lang="en-ZA" sz="1200" b="0" kern="1200" spc="30" dirty="0">
                          <a:solidFill>
                            <a:schemeClr val="tx1"/>
                          </a:solidFill>
                          <a:latin typeface="+mn-lt"/>
                          <a:ea typeface="+mn-ea"/>
                          <a:cs typeface="+mn-cs"/>
                        </a:rPr>
                        <a:t>Methodology &amp; distribution</a:t>
                      </a:r>
                      <a:r>
                        <a:rPr lang="en-ZA" sz="1200" b="0" kern="1200" spc="30" baseline="0" dirty="0">
                          <a:solidFill>
                            <a:schemeClr val="tx1"/>
                          </a:solidFill>
                          <a:latin typeface="+mn-lt"/>
                          <a:ea typeface="+mn-ea"/>
                          <a:cs typeface="+mn-cs"/>
                        </a:rPr>
                        <a:t> mechanism</a:t>
                      </a:r>
                    </a:p>
                    <a:p>
                      <a:pPr lvl="0">
                        <a:defRPr/>
                      </a:pPr>
                      <a:r>
                        <a:rPr lang="en-ZA" sz="1200" b="1" spc="30" dirty="0">
                          <a:gradFill>
                            <a:gsLst>
                              <a:gs pos="0">
                                <a:schemeClr val="tx1"/>
                              </a:gs>
                              <a:gs pos="100000">
                                <a:schemeClr val="tx1"/>
                              </a:gs>
                            </a:gsLst>
                            <a:lin ang="5400000" scaled="1"/>
                          </a:gradFill>
                        </a:rPr>
                        <a:t>Blended – Learning Management System</a:t>
                      </a:r>
                      <a:endParaRPr lang="en-US" sz="1200" b="1" spc="30" dirty="0">
                        <a:gradFill>
                          <a:gsLst>
                            <a:gs pos="0">
                              <a:schemeClr val="tx1"/>
                            </a:gs>
                            <a:gs pos="100000">
                              <a:schemeClr val="tx1"/>
                            </a:gs>
                          </a:gsLst>
                          <a:lin ang="5400000" scaled="1"/>
                        </a:gradFill>
                      </a:endParaRPr>
                    </a:p>
                    <a:p>
                      <a:pPr lvl="0">
                        <a:defRPr/>
                      </a:pPr>
                      <a:endParaRPr lang="en-US" sz="1200"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pic>
        <p:nvPicPr>
          <p:cNvPr id="42" name="Picture 3"/>
          <p:cNvPicPr>
            <a:picLocks noChangeAspect="1" noChangeArrowheads="1"/>
          </p:cNvPicPr>
          <p:nvPr/>
        </p:nvPicPr>
        <p:blipFill>
          <a:blip r:embed="rId4"/>
          <a:srcRect/>
          <a:stretch>
            <a:fillRect/>
          </a:stretch>
        </p:blipFill>
        <p:spPr bwMode="auto">
          <a:xfrm>
            <a:off x="9853200" y="4629600"/>
            <a:ext cx="644104" cy="630000"/>
          </a:xfrm>
          <a:prstGeom prst="rect">
            <a:avLst/>
          </a:prstGeom>
          <a:noFill/>
          <a:ln w="9525">
            <a:noFill/>
            <a:miter lim="800000"/>
            <a:headEnd/>
            <a:tailEnd/>
          </a:ln>
          <a:effectLst/>
        </p:spPr>
      </p:pic>
      <p:pic>
        <p:nvPicPr>
          <p:cNvPr id="43" name="Picture 4"/>
          <p:cNvPicPr>
            <a:picLocks noChangeAspect="1" noChangeArrowheads="1"/>
          </p:cNvPicPr>
          <p:nvPr/>
        </p:nvPicPr>
        <p:blipFill>
          <a:blip r:embed="rId5"/>
          <a:srcRect/>
          <a:stretch>
            <a:fillRect/>
          </a:stretch>
        </p:blipFill>
        <p:spPr bwMode="auto">
          <a:xfrm>
            <a:off x="10548000" y="4611600"/>
            <a:ext cx="625368" cy="630000"/>
          </a:xfrm>
          <a:prstGeom prst="rect">
            <a:avLst/>
          </a:prstGeom>
          <a:noFill/>
          <a:ln w="9525">
            <a:noFill/>
            <a:miter lim="800000"/>
            <a:headEnd/>
            <a:tailEnd/>
          </a:ln>
          <a:effectLst/>
        </p:spPr>
      </p:pic>
      <p:pic>
        <p:nvPicPr>
          <p:cNvPr id="44" name="Picture 43" descr="CCBYSA.PNG"/>
          <p:cNvPicPr>
            <a:picLocks noChangeAspect="1"/>
          </p:cNvPicPr>
          <p:nvPr/>
        </p:nvPicPr>
        <p:blipFill>
          <a:blip r:embed="rId6" cstate="print"/>
          <a:stretch>
            <a:fillRect/>
          </a:stretch>
        </p:blipFill>
        <p:spPr>
          <a:xfrm>
            <a:off x="9885600" y="5443200"/>
            <a:ext cx="1195950" cy="428400"/>
          </a:xfrm>
          <a:prstGeom prst="rect">
            <a:avLst/>
          </a:prstGeom>
        </p:spPr>
      </p:pic>
      <p:pic>
        <p:nvPicPr>
          <p:cNvPr id="45" name="Picture 44" descr="91344263e1ed24377dc66fc6edfe14a3.png"/>
          <p:cNvPicPr>
            <a:picLocks noChangeAspect="1"/>
          </p:cNvPicPr>
          <p:nvPr/>
        </p:nvPicPr>
        <p:blipFill>
          <a:blip r:embed="rId7" cstate="print"/>
          <a:stretch>
            <a:fillRect/>
          </a:stretch>
        </p:blipFill>
        <p:spPr>
          <a:xfrm>
            <a:off x="8164800" y="1417625"/>
            <a:ext cx="306000" cy="306000"/>
          </a:xfrm>
          <a:prstGeom prst="rect">
            <a:avLst/>
          </a:prstGeom>
        </p:spPr>
      </p:pic>
      <p:sp>
        <p:nvSpPr>
          <p:cNvPr id="47" name="Rounded Rectangle 46"/>
          <p:cNvSpPr/>
          <p:nvPr/>
        </p:nvSpPr>
        <p:spPr>
          <a:xfrm>
            <a:off x="3923822" y="5822065"/>
            <a:ext cx="3750197" cy="50928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sz="900" dirty="0">
              <a:solidFill>
                <a:srgbClr val="004568"/>
              </a:solidFill>
            </a:endParaRPr>
          </a:p>
        </p:txBody>
      </p:sp>
      <p:pic>
        <p:nvPicPr>
          <p:cNvPr id="49" name="Picture 48" descr="91344263e1ed24377dc66fc6edfe14a3.png"/>
          <p:cNvPicPr>
            <a:picLocks noChangeAspect="1"/>
          </p:cNvPicPr>
          <p:nvPr/>
        </p:nvPicPr>
        <p:blipFill>
          <a:blip r:embed="rId7" cstate="print"/>
          <a:stretch>
            <a:fillRect/>
          </a:stretch>
        </p:blipFill>
        <p:spPr>
          <a:xfrm>
            <a:off x="3801600" y="5922000"/>
            <a:ext cx="306000" cy="306000"/>
          </a:xfrm>
          <a:prstGeom prst="rect">
            <a:avLst/>
          </a:prstGeom>
        </p:spPr>
      </p:pic>
      <p:sp>
        <p:nvSpPr>
          <p:cNvPr id="40" name="Oval 39"/>
          <p:cNvSpPr/>
          <p:nvPr/>
        </p:nvSpPr>
        <p:spPr>
          <a:xfrm>
            <a:off x="3788229" y="5910943"/>
            <a:ext cx="315686" cy="31568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ectangular Callout 47"/>
          <p:cNvSpPr/>
          <p:nvPr/>
        </p:nvSpPr>
        <p:spPr>
          <a:xfrm>
            <a:off x="11134846" y="1620456"/>
            <a:ext cx="752354" cy="474562"/>
          </a:xfrm>
          <a:prstGeom prst="wedgeRectCallout">
            <a:avLst>
              <a:gd name="adj1" fmla="val -91602"/>
              <a:gd name="adj2" fmla="val 3567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ZA" sz="1200" b="1" dirty="0">
                <a:solidFill>
                  <a:srgbClr val="004568"/>
                </a:solidFill>
              </a:rPr>
              <a:t>French</a:t>
            </a:r>
          </a:p>
        </p:txBody>
      </p:sp>
    </p:spTree>
    <p:extLst>
      <p:ext uri="{BB962C8B-B14F-4D97-AF65-F5344CB8AC3E}">
        <p14:creationId xmlns:p14="http://schemas.microsoft.com/office/powerpoint/2010/main" val="384958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1907028382"/>
              </p:ext>
            </p:extLst>
          </p:nvPr>
        </p:nvGraphicFramePr>
        <p:xfrm>
          <a:off x="8060468" y="1397518"/>
          <a:ext cx="3654923" cy="298704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03755">
                <a:tc>
                  <a:txBody>
                    <a:bodyPr/>
                    <a:lstStyle/>
                    <a:p>
                      <a:r>
                        <a:rPr lang="en-US" sz="1600" b="1" dirty="0">
                          <a:solidFill>
                            <a:schemeClr val="bg1"/>
                          </a:solidFill>
                        </a:rPr>
                        <a:t>       Togo</a:t>
                      </a:r>
                      <a:r>
                        <a:rPr lang="en-US" sz="1600" b="1" baseline="0" dirty="0">
                          <a:solidFill>
                            <a:schemeClr val="bg1"/>
                          </a:solidFill>
                        </a:rPr>
                        <a:t> </a:t>
                      </a:r>
                      <a:r>
                        <a:rPr lang="en-US" sz="1600" b="1" dirty="0">
                          <a:solidFill>
                            <a:schemeClr val="bg1"/>
                          </a:solidFill>
                        </a:rPr>
                        <a:t> </a:t>
                      </a:r>
                      <a:r>
                        <a:rPr lang="en-US" sz="1200" b="0" i="0" dirty="0">
                          <a:solidFill>
                            <a:schemeClr val="bg1"/>
                          </a:solidFill>
                        </a:rPr>
                        <a:t>(2016 –2017)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1377593">
                <a:tc>
                  <a:txBody>
                    <a:bodyPr/>
                    <a:lstStyle/>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Course name:</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Formation à Distance des </a:t>
                      </a:r>
                      <a:r>
                        <a:rPr lang="en-ZA" sz="1200" b="1" spc="30" dirty="0" err="1">
                          <a:gradFill>
                            <a:gsLst>
                              <a:gs pos="0">
                                <a:schemeClr val="tx1"/>
                              </a:gs>
                              <a:gs pos="100000">
                                <a:schemeClr val="tx1"/>
                              </a:gs>
                            </a:gsLst>
                            <a:lin ang="5400000" scaled="1"/>
                          </a:gradFill>
                        </a:rPr>
                        <a:t>Enseignants</a:t>
                      </a:r>
                      <a:r>
                        <a:rPr lang="en-ZA" sz="1200" b="1" spc="30" dirty="0">
                          <a:gradFill>
                            <a:gsLst>
                              <a:gs pos="0">
                                <a:schemeClr val="tx1"/>
                              </a:gs>
                              <a:gs pos="100000">
                                <a:schemeClr val="tx1"/>
                              </a:gs>
                            </a:gsLst>
                            <a:lin ang="5400000" scaled="1"/>
                          </a:gradFill>
                        </a:rPr>
                        <a:t> du Togo</a:t>
                      </a:r>
                    </a:p>
                    <a:p>
                      <a:pPr lvl="0">
                        <a:defRPr/>
                      </a:pPr>
                      <a:endParaRPr lang="en-ZA" sz="1200" b="1" spc="30" dirty="0">
                        <a:gradFill>
                          <a:gsLst>
                            <a:gs pos="0">
                              <a:schemeClr val="tx1"/>
                            </a:gs>
                            <a:gs pos="100000">
                              <a:schemeClr val="tx1"/>
                            </a:gs>
                          </a:gsLst>
                          <a:lin ang="5400000" scaled="1"/>
                        </a:gradFill>
                      </a:endParaRPr>
                    </a:p>
                    <a:p>
                      <a:pPr lvl="0">
                        <a:defRPr/>
                      </a:pPr>
                      <a:r>
                        <a:rPr lang="en-ZA" sz="1200" b="0" spc="30" dirty="0">
                          <a:gradFill>
                            <a:gsLst>
                              <a:gs pos="0">
                                <a:schemeClr val="tx1"/>
                              </a:gs>
                              <a:gs pos="100000">
                                <a:schemeClr val="tx1"/>
                              </a:gs>
                            </a:gsLst>
                            <a:lin ang="5400000" scaled="1"/>
                          </a:gradFill>
                        </a:rPr>
                        <a:t>Audience:</a:t>
                      </a:r>
                      <a:br>
                        <a:rPr lang="en-ZA" sz="1200" b="1"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Pre-service teachers</a:t>
                      </a:r>
                    </a:p>
                    <a:p>
                      <a:pPr lvl="0">
                        <a:defRPr/>
                      </a:pPr>
                      <a:endParaRPr lang="en-ZA" sz="1200" b="1" spc="30" dirty="0">
                        <a:gradFill>
                          <a:gsLst>
                            <a:gs pos="0">
                              <a:schemeClr val="tx1"/>
                            </a:gs>
                            <a:gs pos="100000">
                              <a:schemeClr val="tx1"/>
                            </a:gs>
                          </a:gsLst>
                          <a:lin ang="5400000" scaled="1"/>
                        </a:gradFill>
                      </a:endParaRPr>
                    </a:p>
                    <a:p>
                      <a:pPr lvl="0">
                        <a:defRPr/>
                      </a:pPr>
                      <a:r>
                        <a:rPr lang="en-ZA" sz="1200" b="0" spc="30" dirty="0">
                          <a:gradFill>
                            <a:gsLst>
                              <a:gs pos="0">
                                <a:schemeClr val="tx1"/>
                              </a:gs>
                              <a:gs pos="100000">
                                <a:schemeClr val="tx1"/>
                              </a:gs>
                            </a:gsLst>
                            <a:lin ang="5400000" scaled="1"/>
                          </a:gradFill>
                        </a:rPr>
                        <a:t>Developer:</a:t>
                      </a:r>
                      <a:br>
                        <a:rPr lang="en-ZA" sz="1200" b="1" spc="30" dirty="0">
                          <a:gradFill>
                            <a:gsLst>
                              <a:gs pos="0">
                                <a:schemeClr val="tx1"/>
                              </a:gs>
                              <a:gs pos="100000">
                                <a:schemeClr val="tx1"/>
                              </a:gs>
                            </a:gsLst>
                            <a:lin ang="5400000" scaled="1"/>
                          </a:gradFill>
                        </a:rPr>
                      </a:br>
                      <a:r>
                        <a:rPr lang="en-ZA" sz="1200" b="1" kern="1200" dirty="0" err="1">
                          <a:solidFill>
                            <a:schemeClr val="tx1"/>
                          </a:solidFill>
                          <a:latin typeface="+mn-lt"/>
                          <a:ea typeface="+mn-ea"/>
                          <a:cs typeface="+mn-cs"/>
                        </a:rPr>
                        <a:t>Université</a:t>
                      </a:r>
                      <a:r>
                        <a:rPr lang="en-ZA" sz="1200" b="1" kern="1200" dirty="0">
                          <a:solidFill>
                            <a:schemeClr val="tx1"/>
                          </a:solidFill>
                          <a:latin typeface="+mn-lt"/>
                          <a:ea typeface="+mn-ea"/>
                          <a:cs typeface="+mn-cs"/>
                        </a:rPr>
                        <a:t> de </a:t>
                      </a:r>
                      <a:r>
                        <a:rPr lang="en-ZA" sz="1200" b="1" kern="1200" dirty="0" err="1">
                          <a:solidFill>
                            <a:schemeClr val="tx1"/>
                          </a:solidFill>
                          <a:latin typeface="+mn-lt"/>
                          <a:ea typeface="+mn-ea"/>
                          <a:cs typeface="+mn-cs"/>
                        </a:rPr>
                        <a:t>Lomé</a:t>
                      </a:r>
                      <a:endParaRPr lang="en-ZA" sz="1200" b="1" kern="1200" dirty="0">
                        <a:solidFill>
                          <a:schemeClr val="tx1"/>
                        </a:solidFill>
                        <a:latin typeface="+mn-lt"/>
                        <a:ea typeface="+mn-ea"/>
                        <a:cs typeface="+mn-cs"/>
                      </a:endParaRPr>
                    </a:p>
                    <a:p>
                      <a:pPr lvl="0">
                        <a:defRPr/>
                      </a:pPr>
                      <a:endParaRPr lang="en-ZA" sz="1200" b="1" kern="1200" dirty="0">
                        <a:solidFill>
                          <a:schemeClr val="tx1"/>
                        </a:solidFill>
                        <a:latin typeface="+mn-lt"/>
                        <a:ea typeface="+mn-ea"/>
                        <a:cs typeface="+mn-cs"/>
                      </a:endParaRPr>
                    </a:p>
                    <a:p>
                      <a:pPr lvl="0">
                        <a:defRPr/>
                      </a:pPr>
                      <a:r>
                        <a:rPr lang="en-ZA" sz="1200" b="0" kern="1200" dirty="0">
                          <a:solidFill>
                            <a:schemeClr val="tx1"/>
                          </a:solidFill>
                          <a:latin typeface="+mn-lt"/>
                          <a:ea typeface="+mn-ea"/>
                          <a:cs typeface="+mn-cs"/>
                        </a:rPr>
                        <a:t>Methodology &amp; distribution mechanism</a:t>
                      </a:r>
                      <a:br>
                        <a:rPr lang="en-ZA" sz="1200" b="0" kern="1200" dirty="0">
                          <a:solidFill>
                            <a:schemeClr val="tx1"/>
                          </a:solidFill>
                          <a:latin typeface="+mn-lt"/>
                          <a:ea typeface="+mn-ea"/>
                          <a:cs typeface="+mn-cs"/>
                        </a:rPr>
                      </a:br>
                      <a:r>
                        <a:rPr lang="en-ZA" sz="1200" b="1" kern="1200" dirty="0">
                          <a:solidFill>
                            <a:schemeClr val="tx1"/>
                          </a:solidFill>
                          <a:latin typeface="+mn-lt"/>
                          <a:ea typeface="+mn-ea"/>
                          <a:cs typeface="+mn-cs"/>
                        </a:rPr>
                        <a:t>Blended – Learning Management System</a:t>
                      </a:r>
                      <a:endParaRPr lang="en-ZA" sz="1200" kern="1200" spc="30" dirty="0">
                        <a:solidFill>
                          <a:schemeClr val="tx1"/>
                        </a:solidFill>
                        <a:latin typeface="+mn-lt"/>
                        <a:ea typeface="+mn-ea"/>
                        <a:cs typeface="+mn-cs"/>
                      </a:endParaRPr>
                    </a:p>
                    <a:p>
                      <a:pPr lvl="0">
                        <a:defRPr/>
                      </a:pPr>
                      <a:endParaRPr lang="en-US" sz="1200"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3" name="world map piece"/>
          <p:cNvSpPr>
            <a:spLocks/>
          </p:cNvSpPr>
          <p:nvPr/>
        </p:nvSpPr>
        <p:spPr bwMode="auto">
          <a:xfrm>
            <a:off x="2345489" y="-615818"/>
            <a:ext cx="334821" cy="401332"/>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pic>
        <p:nvPicPr>
          <p:cNvPr id="42" name="Picture 3"/>
          <p:cNvPicPr>
            <a:picLocks noChangeAspect="1" noChangeArrowheads="1"/>
          </p:cNvPicPr>
          <p:nvPr/>
        </p:nvPicPr>
        <p:blipFill>
          <a:blip r:embed="rId4"/>
          <a:srcRect/>
          <a:stretch>
            <a:fillRect/>
          </a:stretch>
        </p:blipFill>
        <p:spPr bwMode="auto">
          <a:xfrm>
            <a:off x="9853200" y="4629600"/>
            <a:ext cx="644104" cy="630000"/>
          </a:xfrm>
          <a:prstGeom prst="rect">
            <a:avLst/>
          </a:prstGeom>
          <a:noFill/>
          <a:ln w="9525">
            <a:noFill/>
            <a:miter lim="800000"/>
            <a:headEnd/>
            <a:tailEnd/>
          </a:ln>
          <a:effectLst/>
        </p:spPr>
      </p:pic>
      <p:pic>
        <p:nvPicPr>
          <p:cNvPr id="43" name="Picture 4"/>
          <p:cNvPicPr>
            <a:picLocks noChangeAspect="1" noChangeArrowheads="1"/>
          </p:cNvPicPr>
          <p:nvPr/>
        </p:nvPicPr>
        <p:blipFill>
          <a:blip r:embed="rId5"/>
          <a:srcRect/>
          <a:stretch>
            <a:fillRect/>
          </a:stretch>
        </p:blipFill>
        <p:spPr bwMode="auto">
          <a:xfrm>
            <a:off x="10548000" y="4611600"/>
            <a:ext cx="625368" cy="630000"/>
          </a:xfrm>
          <a:prstGeom prst="rect">
            <a:avLst/>
          </a:prstGeom>
          <a:noFill/>
          <a:ln w="9525">
            <a:noFill/>
            <a:miter lim="800000"/>
            <a:headEnd/>
            <a:tailEnd/>
          </a:ln>
          <a:effectLst/>
        </p:spPr>
      </p:pic>
      <p:pic>
        <p:nvPicPr>
          <p:cNvPr id="44" name="Picture 43" descr="CCBYSA.PNG"/>
          <p:cNvPicPr>
            <a:picLocks noChangeAspect="1"/>
          </p:cNvPicPr>
          <p:nvPr/>
        </p:nvPicPr>
        <p:blipFill>
          <a:blip r:embed="rId6" cstate="print"/>
          <a:stretch>
            <a:fillRect/>
          </a:stretch>
        </p:blipFill>
        <p:spPr>
          <a:xfrm>
            <a:off x="9885600" y="5443200"/>
            <a:ext cx="1195950" cy="428400"/>
          </a:xfrm>
          <a:prstGeom prst="rect">
            <a:avLst/>
          </a:prstGeom>
        </p:spPr>
      </p:pic>
      <p:pic>
        <p:nvPicPr>
          <p:cNvPr id="40" name="Picture 39" descr="a6c2b0882178214188252ab4307c26af.png"/>
          <p:cNvPicPr>
            <a:picLocks noChangeAspect="1"/>
          </p:cNvPicPr>
          <p:nvPr/>
        </p:nvPicPr>
        <p:blipFill>
          <a:blip r:embed="rId7" cstate="print">
            <a:clrChange>
              <a:clrFrom>
                <a:srgbClr val="000000"/>
              </a:clrFrom>
              <a:clrTo>
                <a:srgbClr val="000000">
                  <a:alpha val="0"/>
                </a:srgbClr>
              </a:clrTo>
            </a:clrChange>
          </a:blip>
          <a:stretch>
            <a:fillRect/>
          </a:stretch>
        </p:blipFill>
        <p:spPr>
          <a:xfrm>
            <a:off x="8164800" y="1417625"/>
            <a:ext cx="298800" cy="298800"/>
          </a:xfrm>
          <a:prstGeom prst="rect">
            <a:avLst/>
          </a:prstGeom>
        </p:spPr>
      </p:pic>
      <p:sp>
        <p:nvSpPr>
          <p:cNvPr id="48" name="Freeform 47"/>
          <p:cNvSpPr/>
          <p:nvPr/>
        </p:nvSpPr>
        <p:spPr>
          <a:xfrm>
            <a:off x="5058137" y="3237053"/>
            <a:ext cx="1516283" cy="466846"/>
          </a:xfrm>
          <a:custGeom>
            <a:avLst/>
            <a:gdLst>
              <a:gd name="connsiteX0" fmla="*/ 1516283 w 1516283"/>
              <a:gd name="connsiteY0" fmla="*/ 235352 h 466846"/>
              <a:gd name="connsiteX1" fmla="*/ 532435 w 1516283"/>
              <a:gd name="connsiteY1" fmla="*/ 38582 h 466846"/>
              <a:gd name="connsiteX2" fmla="*/ 0 w 1516283"/>
              <a:gd name="connsiteY2" fmla="*/ 466846 h 466846"/>
              <a:gd name="connsiteX3" fmla="*/ 0 w 1516283"/>
              <a:gd name="connsiteY3" fmla="*/ 466846 h 466846"/>
            </a:gdLst>
            <a:ahLst/>
            <a:cxnLst>
              <a:cxn ang="0">
                <a:pos x="connsiteX0" y="connsiteY0"/>
              </a:cxn>
              <a:cxn ang="0">
                <a:pos x="connsiteX1" y="connsiteY1"/>
              </a:cxn>
              <a:cxn ang="0">
                <a:pos x="connsiteX2" y="connsiteY2"/>
              </a:cxn>
              <a:cxn ang="0">
                <a:pos x="connsiteX3" y="connsiteY3"/>
              </a:cxn>
            </a:cxnLst>
            <a:rect l="l" t="t" r="r" b="b"/>
            <a:pathLst>
              <a:path w="1516283" h="466846">
                <a:moveTo>
                  <a:pt x="1516283" y="235352"/>
                </a:moveTo>
                <a:cubicBezTo>
                  <a:pt x="1150716" y="117676"/>
                  <a:pt x="785149" y="0"/>
                  <a:pt x="532435" y="38582"/>
                </a:cubicBezTo>
                <a:cubicBezTo>
                  <a:pt x="279721" y="77164"/>
                  <a:pt x="0" y="466846"/>
                  <a:pt x="0" y="466846"/>
                </a:cubicBezTo>
                <a:lnTo>
                  <a:pt x="0" y="466846"/>
                </a:lnTo>
              </a:path>
            </a:pathLst>
          </a:custGeom>
          <a:ln>
            <a:solidFill>
              <a:srgbClr val="7030A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46" name="Oval 45"/>
          <p:cNvSpPr/>
          <p:nvPr/>
        </p:nvSpPr>
        <p:spPr>
          <a:xfrm>
            <a:off x="4961778" y="3596865"/>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4678362" y="3333401"/>
            <a:ext cx="527709" cy="261610"/>
          </a:xfrm>
          <a:prstGeom prst="rect">
            <a:avLst/>
          </a:prstGeom>
          <a:noFill/>
        </p:spPr>
        <p:txBody>
          <a:bodyPr wrap="none" rtlCol="0">
            <a:spAutoFit/>
          </a:bodyPr>
          <a:lstStyle/>
          <a:p>
            <a:r>
              <a:rPr lang="en-ZA" sz="1100" b="1" dirty="0"/>
              <a:t>Togo</a:t>
            </a:r>
          </a:p>
        </p:txBody>
      </p:sp>
      <p:sp>
        <p:nvSpPr>
          <p:cNvPr id="50" name="Rounded Rectangle 49"/>
          <p:cNvSpPr/>
          <p:nvPr/>
        </p:nvSpPr>
        <p:spPr>
          <a:xfrm>
            <a:off x="3923822" y="5822065"/>
            <a:ext cx="3750197" cy="50928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900" dirty="0">
                <a:solidFill>
                  <a:srgbClr val="004568"/>
                </a:solidFill>
              </a:rPr>
              <a:t>http://www.fad-enseignantstogo.org/login/index.php </a:t>
            </a:r>
          </a:p>
        </p:txBody>
      </p:sp>
      <p:pic>
        <p:nvPicPr>
          <p:cNvPr id="52" name="Picture 51" descr="a6c2b0882178214188252ab4307c26af.png"/>
          <p:cNvPicPr>
            <a:picLocks noChangeAspect="1"/>
          </p:cNvPicPr>
          <p:nvPr/>
        </p:nvPicPr>
        <p:blipFill>
          <a:blip r:embed="rId7" cstate="print">
            <a:clrChange>
              <a:clrFrom>
                <a:srgbClr val="000000"/>
              </a:clrFrom>
              <a:clrTo>
                <a:srgbClr val="000000">
                  <a:alpha val="0"/>
                </a:srgbClr>
              </a:clrTo>
            </a:clrChange>
          </a:blip>
          <a:stretch>
            <a:fillRect/>
          </a:stretch>
        </p:blipFill>
        <p:spPr>
          <a:xfrm>
            <a:off x="3801600" y="5922000"/>
            <a:ext cx="298800" cy="298800"/>
          </a:xfrm>
          <a:prstGeom prst="rect">
            <a:avLst/>
          </a:prstGeom>
        </p:spPr>
      </p:pic>
      <p:sp>
        <p:nvSpPr>
          <p:cNvPr id="51" name="Oval 50"/>
          <p:cNvSpPr/>
          <p:nvPr/>
        </p:nvSpPr>
        <p:spPr>
          <a:xfrm>
            <a:off x="3788229" y="5905863"/>
            <a:ext cx="315686" cy="31568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ectangular Callout 44"/>
          <p:cNvSpPr/>
          <p:nvPr/>
        </p:nvSpPr>
        <p:spPr>
          <a:xfrm>
            <a:off x="11134846" y="1620456"/>
            <a:ext cx="752354" cy="474562"/>
          </a:xfrm>
          <a:prstGeom prst="wedgeRectCallout">
            <a:avLst>
              <a:gd name="adj1" fmla="val -91602"/>
              <a:gd name="adj2" fmla="val 3567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ZA" sz="1200" b="1" dirty="0">
                <a:solidFill>
                  <a:srgbClr val="004568"/>
                </a:solidFill>
              </a:rPr>
              <a:t>French</a:t>
            </a:r>
          </a:p>
        </p:txBody>
      </p:sp>
    </p:spTree>
    <p:extLst>
      <p:ext uri="{BB962C8B-B14F-4D97-AF65-F5344CB8AC3E}">
        <p14:creationId xmlns:p14="http://schemas.microsoft.com/office/powerpoint/2010/main" val="384958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101D5FC-270B-485E-84E2-7205AFA66CCF}"/>
              </a:ext>
            </a:extLst>
          </p:cNvPr>
          <p:cNvGraphicFramePr>
            <a:graphicFrameLocks noGrp="1"/>
          </p:cNvGraphicFramePr>
          <p:nvPr>
            <p:extLst>
              <p:ext uri="{D42A27DB-BD31-4B8C-83A1-F6EECF244321}">
                <p14:modId xmlns:p14="http://schemas.microsoft.com/office/powerpoint/2010/main" val="1907028382"/>
              </p:ext>
            </p:extLst>
          </p:nvPr>
        </p:nvGraphicFramePr>
        <p:xfrm>
          <a:off x="8060468" y="1397518"/>
          <a:ext cx="3654923" cy="2804160"/>
        </p:xfrm>
        <a:graphic>
          <a:graphicData uri="http://schemas.openxmlformats.org/drawingml/2006/table">
            <a:tbl>
              <a:tblPr>
                <a:tableStyleId>{5C22544A-7EE6-4342-B048-85BDC9FD1C3A}</a:tableStyleId>
              </a:tblPr>
              <a:tblGrid>
                <a:gridCol w="3654923">
                  <a:extLst>
                    <a:ext uri="{9D8B030D-6E8A-4147-A177-3AD203B41FA5}">
                      <a16:colId xmlns:a16="http://schemas.microsoft.com/office/drawing/2014/main" val="493813631"/>
                    </a:ext>
                  </a:extLst>
                </a:gridCol>
              </a:tblGrid>
              <a:tr h="303755">
                <a:tc>
                  <a:txBody>
                    <a:bodyPr/>
                    <a:lstStyle/>
                    <a:p>
                      <a:r>
                        <a:rPr lang="en-US" sz="1600" b="1" dirty="0">
                          <a:solidFill>
                            <a:schemeClr val="bg1"/>
                          </a:solidFill>
                        </a:rPr>
                        <a:t>          UNESCO ICT CFT Hub</a:t>
                      </a:r>
                      <a:r>
                        <a:rPr lang="en-US" sz="1600" b="1" baseline="0" dirty="0">
                          <a:solidFill>
                            <a:schemeClr val="bg1"/>
                          </a:solidFill>
                        </a:rPr>
                        <a:t> </a:t>
                      </a:r>
                      <a:r>
                        <a:rPr lang="en-US" sz="1200" b="0" i="0" dirty="0">
                          <a:solidFill>
                            <a:schemeClr val="bg1"/>
                          </a:solidFill>
                        </a:rPr>
                        <a:t>(2016)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70369641"/>
                  </a:ext>
                </a:extLst>
              </a:tr>
              <a:tr h="1377593">
                <a:tc>
                  <a:txBody>
                    <a:bodyPr/>
                    <a:lstStyle/>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Platform name:</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UNESCO ICT CFT Hub </a:t>
                      </a:r>
                      <a:r>
                        <a:rPr lang="en-ZA" sz="1200" spc="30" dirty="0">
                          <a:gradFill>
                            <a:gsLst>
                              <a:gs pos="0">
                                <a:schemeClr val="tx1"/>
                              </a:gs>
                              <a:gs pos="100000">
                                <a:schemeClr val="tx1"/>
                              </a:gs>
                            </a:gsLst>
                            <a:lin ang="5400000" scaled="1"/>
                          </a:gradFill>
                        </a:rPr>
                        <a:t>on OER Commons </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Audience:</a:t>
                      </a:r>
                    </a:p>
                    <a:p>
                      <a:pPr lvl="0">
                        <a:defRPr/>
                      </a:pPr>
                      <a:r>
                        <a:rPr lang="en-ZA" sz="1200" b="1" spc="30" dirty="0">
                          <a:gradFill>
                            <a:gsLst>
                              <a:gs pos="0">
                                <a:schemeClr val="tx1"/>
                              </a:gs>
                              <a:gs pos="100000">
                                <a:schemeClr val="tx1"/>
                              </a:gs>
                            </a:gsLst>
                            <a:lin ang="5400000" scaled="1"/>
                          </a:gradFill>
                        </a:rPr>
                        <a:t>Courseware developers</a:t>
                      </a:r>
                    </a:p>
                    <a:p>
                      <a:pPr lvl="0">
                        <a:defRPr/>
                      </a:pPr>
                      <a:endParaRPr lang="en-ZA" sz="1200" spc="30" dirty="0">
                        <a:gradFill>
                          <a:gsLst>
                            <a:gs pos="0">
                              <a:schemeClr val="tx1"/>
                            </a:gs>
                            <a:gs pos="100000">
                              <a:schemeClr val="tx1"/>
                            </a:gs>
                          </a:gsLst>
                          <a:lin ang="5400000" scaled="1"/>
                        </a:gradFill>
                      </a:endParaRPr>
                    </a:p>
                    <a:p>
                      <a:pPr lvl="0">
                        <a:defRPr/>
                      </a:pPr>
                      <a:r>
                        <a:rPr lang="en-ZA" sz="1200" b="0" spc="30" dirty="0">
                          <a:gradFill>
                            <a:gsLst>
                              <a:gs pos="0">
                                <a:schemeClr val="tx1"/>
                              </a:gs>
                              <a:gs pos="100000">
                                <a:schemeClr val="tx1"/>
                              </a:gs>
                            </a:gsLst>
                            <a:lin ang="5400000" scaled="1"/>
                          </a:gradFill>
                        </a:rPr>
                        <a:t>Developer:</a:t>
                      </a:r>
                    </a:p>
                    <a:p>
                      <a:pPr lvl="0">
                        <a:defRPr/>
                      </a:pPr>
                      <a:r>
                        <a:rPr lang="en-ZA" sz="1200" b="1" spc="30" dirty="0">
                          <a:gradFill>
                            <a:gsLst>
                              <a:gs pos="0">
                                <a:schemeClr val="tx1"/>
                              </a:gs>
                              <a:gs pos="100000">
                                <a:schemeClr val="tx1"/>
                              </a:gs>
                            </a:gsLst>
                            <a:lin ang="5400000" scaled="1"/>
                          </a:gradFill>
                        </a:rPr>
                        <a:t>ISKME</a:t>
                      </a:r>
                    </a:p>
                    <a:p>
                      <a:pPr lvl="0">
                        <a:defRPr/>
                      </a:pPr>
                      <a:endParaRPr lang="en-ZA" sz="1200" spc="30" dirty="0">
                        <a:gradFill>
                          <a:gsLst>
                            <a:gs pos="0">
                              <a:schemeClr val="tx1"/>
                            </a:gs>
                            <a:gs pos="100000">
                              <a:schemeClr val="tx1"/>
                            </a:gs>
                          </a:gsLst>
                          <a:lin ang="5400000" scaled="1"/>
                        </a:gradFill>
                      </a:endParaRPr>
                    </a:p>
                    <a:p>
                      <a:pPr lvl="0">
                        <a:defRPr/>
                      </a:pPr>
                      <a:r>
                        <a:rPr lang="en-ZA" sz="1200" spc="30" dirty="0">
                          <a:gradFill>
                            <a:gsLst>
                              <a:gs pos="0">
                                <a:schemeClr val="tx1"/>
                              </a:gs>
                              <a:gs pos="100000">
                                <a:schemeClr val="tx1"/>
                              </a:gs>
                            </a:gsLst>
                            <a:lin ang="5400000" scaled="1"/>
                          </a:gradFill>
                        </a:rPr>
                        <a:t>Platform function</a:t>
                      </a:r>
                      <a:br>
                        <a:rPr lang="en-ZA" sz="1200" spc="30" dirty="0">
                          <a:gradFill>
                            <a:gsLst>
                              <a:gs pos="0">
                                <a:schemeClr val="tx1"/>
                              </a:gs>
                              <a:gs pos="100000">
                                <a:schemeClr val="tx1"/>
                              </a:gs>
                            </a:gsLst>
                            <a:lin ang="5400000" scaled="1"/>
                          </a:gradFill>
                        </a:rPr>
                      </a:br>
                      <a:r>
                        <a:rPr lang="en-ZA" sz="1200" b="1" spc="30" dirty="0">
                          <a:gradFill>
                            <a:gsLst>
                              <a:gs pos="0">
                                <a:schemeClr val="tx1"/>
                              </a:gs>
                              <a:gs pos="100000">
                                <a:schemeClr val="tx1"/>
                              </a:gs>
                            </a:gsLst>
                            <a:lin ang="5400000" scaled="1"/>
                          </a:gradFill>
                        </a:rPr>
                        <a:t>Indexed repository of Open ICT CFT resources</a:t>
                      </a:r>
                    </a:p>
                    <a:p>
                      <a:pPr lvl="0">
                        <a:defRPr/>
                      </a:pPr>
                      <a:endParaRPr lang="en-US" sz="1200" b="1" spc="30" dirty="0">
                        <a:gradFill>
                          <a:gsLst>
                            <a:gs pos="0">
                              <a:schemeClr val="tx1"/>
                            </a:gs>
                            <a:gs pos="100000">
                              <a:schemeClr val="tx1"/>
                            </a:gs>
                          </a:gsLst>
                          <a:lin ang="5400000" scaled="1"/>
                        </a:gradFill>
                      </a:endParaRPr>
                    </a:p>
                  </a:txBody>
                  <a:tcPr anchor="ctr">
                    <a:lnL w="12700" cmpd="sng">
                      <a:noFill/>
                    </a:lnL>
                    <a:lnR w="12700" cmpd="sng">
                      <a:noFill/>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1782274"/>
                  </a:ext>
                </a:extLst>
              </a:tr>
            </a:tbl>
          </a:graphicData>
        </a:graphic>
      </p:graphicFrame>
      <p:pic>
        <p:nvPicPr>
          <p:cNvPr id="146" name="Picture 145" descr="Untitled-4.png"/>
          <p:cNvPicPr>
            <a:picLocks noChangeAspect="1"/>
          </p:cNvPicPr>
          <p:nvPr/>
        </p:nvPicPr>
        <p:blipFill>
          <a:blip r:embed="rId3"/>
          <a:stretch>
            <a:fillRect/>
          </a:stretch>
        </p:blipFill>
        <p:spPr>
          <a:xfrm>
            <a:off x="318422" y="1406320"/>
            <a:ext cx="7533198" cy="5080744"/>
          </a:xfrm>
          <a:prstGeom prst="rect">
            <a:avLst/>
          </a:prstGeom>
          <a:ln>
            <a:solidFill>
              <a:schemeClr val="accent6"/>
            </a:solidFill>
          </a:ln>
        </p:spPr>
      </p:pic>
      <p:sp>
        <p:nvSpPr>
          <p:cNvPr id="101" name="world map piece"/>
          <p:cNvSpPr>
            <a:spLocks/>
          </p:cNvSpPr>
          <p:nvPr/>
        </p:nvSpPr>
        <p:spPr bwMode="auto">
          <a:xfrm>
            <a:off x="1537830" y="-465319"/>
            <a:ext cx="391051" cy="220732"/>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2" name="world map piece"/>
          <p:cNvSpPr>
            <a:spLocks/>
          </p:cNvSpPr>
          <p:nvPr/>
        </p:nvSpPr>
        <p:spPr bwMode="auto">
          <a:xfrm>
            <a:off x="2000445" y="-558126"/>
            <a:ext cx="255588" cy="233275"/>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5" name="world map piece"/>
          <p:cNvSpPr>
            <a:spLocks/>
          </p:cNvSpPr>
          <p:nvPr/>
        </p:nvSpPr>
        <p:spPr bwMode="auto">
          <a:xfrm>
            <a:off x="2192136" y="-359969"/>
            <a:ext cx="191692" cy="122909"/>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7" name="world map piece"/>
          <p:cNvSpPr>
            <a:spLocks/>
          </p:cNvSpPr>
          <p:nvPr/>
        </p:nvSpPr>
        <p:spPr bwMode="auto">
          <a:xfrm>
            <a:off x="2023448" y="146712"/>
            <a:ext cx="222362" cy="321065"/>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8" name="world map piece"/>
          <p:cNvSpPr>
            <a:spLocks/>
          </p:cNvSpPr>
          <p:nvPr/>
        </p:nvSpPr>
        <p:spPr bwMode="auto">
          <a:xfrm>
            <a:off x="2250922" y="176812"/>
            <a:ext cx="214694" cy="245816"/>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29" name="world map piece"/>
          <p:cNvSpPr>
            <a:spLocks/>
          </p:cNvSpPr>
          <p:nvPr/>
        </p:nvSpPr>
        <p:spPr bwMode="auto">
          <a:xfrm>
            <a:off x="8249573" y="-756285"/>
            <a:ext cx="189135" cy="195649"/>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0" name="world map piece"/>
          <p:cNvSpPr>
            <a:spLocks/>
          </p:cNvSpPr>
          <p:nvPr/>
        </p:nvSpPr>
        <p:spPr bwMode="auto">
          <a:xfrm>
            <a:off x="8379924" y="-635885"/>
            <a:ext cx="265812" cy="233275"/>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1" name="world map piece"/>
          <p:cNvSpPr>
            <a:spLocks/>
          </p:cNvSpPr>
          <p:nvPr/>
        </p:nvSpPr>
        <p:spPr bwMode="auto">
          <a:xfrm>
            <a:off x="8640624" y="-565652"/>
            <a:ext cx="214694" cy="235782"/>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2" name="world map piece"/>
          <p:cNvSpPr>
            <a:spLocks/>
          </p:cNvSpPr>
          <p:nvPr/>
        </p:nvSpPr>
        <p:spPr bwMode="auto">
          <a:xfrm>
            <a:off x="10153705" y="-633376"/>
            <a:ext cx="316929" cy="248325"/>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3" name="world map piece"/>
          <p:cNvSpPr>
            <a:spLocks/>
          </p:cNvSpPr>
          <p:nvPr/>
        </p:nvSpPr>
        <p:spPr bwMode="auto">
          <a:xfrm>
            <a:off x="10386290" y="-653442"/>
            <a:ext cx="135462" cy="135449"/>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4" name="world map piece"/>
          <p:cNvSpPr>
            <a:spLocks/>
          </p:cNvSpPr>
          <p:nvPr/>
        </p:nvSpPr>
        <p:spPr bwMode="auto">
          <a:xfrm>
            <a:off x="10529419" y="-628359"/>
            <a:ext cx="209582" cy="97825"/>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35" name="world map piece"/>
          <p:cNvSpPr>
            <a:spLocks/>
          </p:cNvSpPr>
          <p:nvPr/>
        </p:nvSpPr>
        <p:spPr bwMode="auto">
          <a:xfrm>
            <a:off x="10488525" y="-367494"/>
            <a:ext cx="178912" cy="122909"/>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0F58EAC5-D261-4D05-8ED3-A4DE32A744AC}"/>
              </a:ext>
            </a:extLst>
          </p:cNvPr>
          <p:cNvSpPr>
            <a:spLocks noGrp="1"/>
          </p:cNvSpPr>
          <p:nvPr>
            <p:ph type="title"/>
          </p:nvPr>
        </p:nvSpPr>
        <p:spPr>
          <a:xfrm>
            <a:off x="0" y="0"/>
            <a:ext cx="12192000" cy="1050758"/>
          </a:xfrm>
        </p:spPr>
        <p:txBody>
          <a:bodyPr/>
          <a:lstStyle/>
          <a:p>
            <a:r>
              <a:rPr lang="en-US" dirty="0">
                <a:solidFill>
                  <a:schemeClr val="accent3"/>
                </a:solidFill>
              </a:rPr>
              <a:t>OER in Action </a:t>
            </a:r>
            <a:r>
              <a:rPr lang="en-US" dirty="0">
                <a:solidFill>
                  <a:srgbClr val="004568"/>
                </a:solidFill>
                <a:latin typeface="Calibri" panose="020F0502020204030204" pitchFamily="34" charset="0"/>
                <a:cs typeface="Calibri" panose="020F0502020204030204" pitchFamily="34" charset="0"/>
              </a:rPr>
              <a:t>│ UNESCO ICT </a:t>
            </a:r>
            <a:r>
              <a:rPr>
                <a:solidFill>
                  <a:srgbClr val="004568"/>
                </a:solidFill>
                <a:latin typeface="Calibri" panose="020F0502020204030204" pitchFamily="34" charset="0"/>
                <a:cs typeface="Calibri" panose="020F0502020204030204" pitchFamily="34" charset="0"/>
              </a:rPr>
              <a:t>CFT Courses Timeline</a:t>
            </a:r>
            <a:endParaRPr lang="en-US" dirty="0">
              <a:solidFill>
                <a:srgbClr val="004568"/>
              </a:solidFill>
            </a:endParaRPr>
          </a:p>
        </p:txBody>
      </p:sp>
      <p:cxnSp>
        <p:nvCxnSpPr>
          <p:cNvPr id="88" name="Straight Connector 87"/>
          <p:cNvCxnSpPr/>
          <p:nvPr/>
        </p:nvCxnSpPr>
        <p:spPr>
          <a:xfrm rot="5400000">
            <a:off x="8915395" y="5369312"/>
            <a:ext cx="1572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080916" y="5449230"/>
            <a:ext cx="1545167" cy="461665"/>
          </a:xfrm>
          <a:prstGeom prst="rect">
            <a:avLst/>
          </a:prstGeom>
          <a:noFill/>
        </p:spPr>
        <p:txBody>
          <a:bodyPr wrap="none" rtlCol="0">
            <a:spAutoFit/>
          </a:bodyPr>
          <a:lstStyle/>
          <a:p>
            <a:pPr algn="r"/>
            <a:r>
              <a:rPr lang="en-ZA" sz="1200" b="1" dirty="0"/>
              <a:t>Creative Commons</a:t>
            </a:r>
            <a:br>
              <a:rPr lang="en-ZA" sz="1200" b="1" dirty="0"/>
            </a:br>
            <a:r>
              <a:rPr lang="en-ZA" sz="1200" b="1" dirty="0"/>
              <a:t>licence</a:t>
            </a:r>
          </a:p>
        </p:txBody>
      </p:sp>
      <p:sp>
        <p:nvSpPr>
          <p:cNvPr id="92" name="TextBox 91"/>
          <p:cNvSpPr txBox="1"/>
          <p:nvPr/>
        </p:nvSpPr>
        <p:spPr>
          <a:xfrm>
            <a:off x="7961971" y="4739270"/>
            <a:ext cx="1646413" cy="461665"/>
          </a:xfrm>
          <a:prstGeom prst="rect">
            <a:avLst/>
          </a:prstGeom>
          <a:noFill/>
        </p:spPr>
        <p:txBody>
          <a:bodyPr wrap="none" rtlCol="0">
            <a:spAutoFit/>
          </a:bodyPr>
          <a:lstStyle/>
          <a:p>
            <a:pPr algn="r"/>
            <a:r>
              <a:rPr lang="en-ZA" sz="1200" b="1" dirty="0"/>
              <a:t>Ratio of </a:t>
            </a:r>
            <a:br>
              <a:rPr lang="en-ZA" sz="1200" b="1" dirty="0"/>
            </a:br>
            <a:r>
              <a:rPr lang="en-ZA" sz="1200" b="1" dirty="0"/>
              <a:t>ICT-CFT Approaches</a:t>
            </a:r>
          </a:p>
        </p:txBody>
      </p:sp>
      <p:sp>
        <p:nvSpPr>
          <p:cNvPr id="145" name="Oval 144"/>
          <p:cNvSpPr/>
          <p:nvPr/>
        </p:nvSpPr>
        <p:spPr>
          <a:xfrm>
            <a:off x="2681769" y="3659963"/>
            <a:ext cx="200376" cy="186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2760453" y="2485845"/>
            <a:ext cx="3856007" cy="1456427"/>
          </a:xfrm>
          <a:custGeom>
            <a:avLst/>
            <a:gdLst>
              <a:gd name="connsiteX0" fmla="*/ 0 w 3856007"/>
              <a:gd name="connsiteY0" fmla="*/ 1258019 h 1456427"/>
              <a:gd name="connsiteX1" fmla="*/ 1475117 w 3856007"/>
              <a:gd name="connsiteY1" fmla="*/ 33068 h 1456427"/>
              <a:gd name="connsiteX2" fmla="*/ 3856007 w 3856007"/>
              <a:gd name="connsiteY2" fmla="*/ 1456427 h 1456427"/>
              <a:gd name="connsiteX3" fmla="*/ 3856007 w 3856007"/>
              <a:gd name="connsiteY3" fmla="*/ 1456427 h 1456427"/>
            </a:gdLst>
            <a:ahLst/>
            <a:cxnLst>
              <a:cxn ang="0">
                <a:pos x="connsiteX0" y="connsiteY0"/>
              </a:cxn>
              <a:cxn ang="0">
                <a:pos x="connsiteX1" y="connsiteY1"/>
              </a:cxn>
              <a:cxn ang="0">
                <a:pos x="connsiteX2" y="connsiteY2"/>
              </a:cxn>
              <a:cxn ang="0">
                <a:pos x="connsiteX3" y="connsiteY3"/>
              </a:cxn>
            </a:cxnLst>
            <a:rect l="l" t="t" r="r" b="b"/>
            <a:pathLst>
              <a:path w="3856007" h="1456427">
                <a:moveTo>
                  <a:pt x="0" y="1258019"/>
                </a:moveTo>
                <a:cubicBezTo>
                  <a:pt x="416224" y="629009"/>
                  <a:pt x="832449" y="0"/>
                  <a:pt x="1475117" y="33068"/>
                </a:cubicBezTo>
                <a:cubicBezTo>
                  <a:pt x="2117785" y="66136"/>
                  <a:pt x="3856007" y="1456427"/>
                  <a:pt x="3856007" y="1456427"/>
                </a:cubicBezTo>
                <a:lnTo>
                  <a:pt x="3856007" y="1456427"/>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5" name="Freeform 34"/>
          <p:cNvSpPr/>
          <p:nvPr/>
        </p:nvSpPr>
        <p:spPr>
          <a:xfrm>
            <a:off x="6400800" y="3968152"/>
            <a:ext cx="508958" cy="336430"/>
          </a:xfrm>
          <a:custGeom>
            <a:avLst/>
            <a:gdLst>
              <a:gd name="connsiteX0" fmla="*/ 284672 w 470139"/>
              <a:gd name="connsiteY0" fmla="*/ 0 h 386751"/>
              <a:gd name="connsiteX1" fmla="*/ 465826 w 470139"/>
              <a:gd name="connsiteY1" fmla="*/ 224286 h 386751"/>
              <a:gd name="connsiteX2" fmla="*/ 310551 w 470139"/>
              <a:gd name="connsiteY2" fmla="*/ 362309 h 386751"/>
              <a:gd name="connsiteX3" fmla="*/ 0 w 470139"/>
              <a:gd name="connsiteY3" fmla="*/ 77637 h 386751"/>
            </a:gdLst>
            <a:ahLst/>
            <a:cxnLst>
              <a:cxn ang="0">
                <a:pos x="connsiteX0" y="connsiteY0"/>
              </a:cxn>
              <a:cxn ang="0">
                <a:pos x="connsiteX1" y="connsiteY1"/>
              </a:cxn>
              <a:cxn ang="0">
                <a:pos x="connsiteX2" y="connsiteY2"/>
              </a:cxn>
              <a:cxn ang="0">
                <a:pos x="connsiteX3" y="connsiteY3"/>
              </a:cxn>
            </a:cxnLst>
            <a:rect l="l" t="t" r="r" b="b"/>
            <a:pathLst>
              <a:path w="470139" h="386751">
                <a:moveTo>
                  <a:pt x="284672" y="0"/>
                </a:moveTo>
                <a:cubicBezTo>
                  <a:pt x="373092" y="81950"/>
                  <a:pt x="461513" y="163901"/>
                  <a:pt x="465826" y="224286"/>
                </a:cubicBezTo>
                <a:cubicBezTo>
                  <a:pt x="470139" y="284671"/>
                  <a:pt x="388189" y="386751"/>
                  <a:pt x="310551" y="362309"/>
                </a:cubicBezTo>
                <a:cubicBezTo>
                  <a:pt x="232913" y="337868"/>
                  <a:pt x="116456" y="207752"/>
                  <a:pt x="0" y="77637"/>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6" name="Oval 35"/>
          <p:cNvSpPr/>
          <p:nvPr/>
        </p:nvSpPr>
        <p:spPr>
          <a:xfrm>
            <a:off x="6302512" y="3953752"/>
            <a:ext cx="200376" cy="186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p:cNvSpPr/>
          <p:nvPr/>
        </p:nvSpPr>
        <p:spPr>
          <a:xfrm>
            <a:off x="6509022" y="3846869"/>
            <a:ext cx="200376" cy="186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6665350" y="3827256"/>
            <a:ext cx="588623" cy="261610"/>
          </a:xfrm>
          <a:prstGeom prst="rect">
            <a:avLst/>
          </a:prstGeom>
          <a:noFill/>
        </p:spPr>
        <p:txBody>
          <a:bodyPr wrap="none" rtlCol="0">
            <a:spAutoFit/>
          </a:bodyPr>
          <a:lstStyle/>
          <a:p>
            <a:r>
              <a:rPr lang="en-ZA" sz="1100" b="1" dirty="0"/>
              <a:t>Kenya</a:t>
            </a:r>
          </a:p>
        </p:txBody>
      </p:sp>
      <p:sp>
        <p:nvSpPr>
          <p:cNvPr id="39" name="TextBox 38"/>
          <p:cNvSpPr txBox="1"/>
          <p:nvPr/>
        </p:nvSpPr>
        <p:spPr>
          <a:xfrm>
            <a:off x="5627302" y="3919273"/>
            <a:ext cx="710451" cy="261610"/>
          </a:xfrm>
          <a:prstGeom prst="rect">
            <a:avLst/>
          </a:prstGeom>
          <a:noFill/>
        </p:spPr>
        <p:txBody>
          <a:bodyPr wrap="none" rtlCol="0">
            <a:spAutoFit/>
          </a:bodyPr>
          <a:lstStyle/>
          <a:p>
            <a:r>
              <a:rPr lang="en-ZA" sz="1100" b="1" dirty="0"/>
              <a:t>Rwanda</a:t>
            </a:r>
          </a:p>
        </p:txBody>
      </p:sp>
      <p:sp>
        <p:nvSpPr>
          <p:cNvPr id="41" name="TextBox 40"/>
          <p:cNvSpPr txBox="1"/>
          <p:nvPr/>
        </p:nvSpPr>
        <p:spPr>
          <a:xfrm>
            <a:off x="2846721" y="3605843"/>
            <a:ext cx="681597" cy="261610"/>
          </a:xfrm>
          <a:prstGeom prst="rect">
            <a:avLst/>
          </a:prstGeom>
          <a:noFill/>
        </p:spPr>
        <p:txBody>
          <a:bodyPr wrap="none" rtlCol="0">
            <a:spAutoFit/>
          </a:bodyPr>
          <a:lstStyle/>
          <a:p>
            <a:r>
              <a:rPr lang="en-ZA" sz="1100" b="1" dirty="0"/>
              <a:t>Guyana</a:t>
            </a:r>
          </a:p>
        </p:txBody>
      </p:sp>
      <p:sp>
        <p:nvSpPr>
          <p:cNvPr id="34" name="Freeform 33"/>
          <p:cNvSpPr/>
          <p:nvPr/>
        </p:nvSpPr>
        <p:spPr>
          <a:xfrm>
            <a:off x="6562846" y="3225479"/>
            <a:ext cx="738850" cy="686764"/>
          </a:xfrm>
          <a:custGeom>
            <a:avLst/>
            <a:gdLst>
              <a:gd name="connsiteX0" fmla="*/ 57873 w 738850"/>
              <a:gd name="connsiteY0" fmla="*/ 675189 h 675189"/>
              <a:gd name="connsiteX1" fmla="*/ 671331 w 738850"/>
              <a:gd name="connsiteY1" fmla="*/ 223777 h 675189"/>
              <a:gd name="connsiteX2" fmla="*/ 462987 w 738850"/>
              <a:gd name="connsiteY2" fmla="*/ 3858 h 675189"/>
              <a:gd name="connsiteX3" fmla="*/ 0 w 738850"/>
              <a:gd name="connsiteY3" fmla="*/ 246926 h 675189"/>
            </a:gdLst>
            <a:ahLst/>
            <a:cxnLst>
              <a:cxn ang="0">
                <a:pos x="connsiteX0" y="connsiteY0"/>
              </a:cxn>
              <a:cxn ang="0">
                <a:pos x="connsiteX1" y="connsiteY1"/>
              </a:cxn>
              <a:cxn ang="0">
                <a:pos x="connsiteX2" y="connsiteY2"/>
              </a:cxn>
              <a:cxn ang="0">
                <a:pos x="connsiteX3" y="connsiteY3"/>
              </a:cxn>
            </a:cxnLst>
            <a:rect l="l" t="t" r="r" b="b"/>
            <a:pathLst>
              <a:path w="738850" h="675189">
                <a:moveTo>
                  <a:pt x="57873" y="675189"/>
                </a:moveTo>
                <a:cubicBezTo>
                  <a:pt x="330842" y="505427"/>
                  <a:pt x="603812" y="335665"/>
                  <a:pt x="671331" y="223777"/>
                </a:cubicBezTo>
                <a:cubicBezTo>
                  <a:pt x="738850" y="111889"/>
                  <a:pt x="574875" y="0"/>
                  <a:pt x="462987" y="3858"/>
                </a:cubicBezTo>
                <a:cubicBezTo>
                  <a:pt x="351099" y="7716"/>
                  <a:pt x="175549" y="127321"/>
                  <a:pt x="0" y="246926"/>
                </a:cubicBezTo>
              </a:path>
            </a:pathLst>
          </a:cu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33" name="Oval 32"/>
          <p:cNvSpPr/>
          <p:nvPr/>
        </p:nvSpPr>
        <p:spPr>
          <a:xfrm>
            <a:off x="6466487" y="3388521"/>
            <a:ext cx="200376" cy="1866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p:cNvSpPr txBox="1"/>
          <p:nvPr/>
        </p:nvSpPr>
        <p:spPr>
          <a:xfrm>
            <a:off x="6181142" y="3099980"/>
            <a:ext cx="723275" cy="261610"/>
          </a:xfrm>
          <a:prstGeom prst="rect">
            <a:avLst/>
          </a:prstGeom>
          <a:noFill/>
        </p:spPr>
        <p:txBody>
          <a:bodyPr wrap="none" rtlCol="0">
            <a:spAutoFit/>
          </a:bodyPr>
          <a:lstStyle/>
          <a:p>
            <a:r>
              <a:rPr lang="en-ZA" sz="1100" b="1" dirty="0"/>
              <a:t>Djibouti</a:t>
            </a:r>
          </a:p>
        </p:txBody>
      </p:sp>
      <p:pic>
        <p:nvPicPr>
          <p:cNvPr id="42" name="Picture 3"/>
          <p:cNvPicPr>
            <a:picLocks noChangeAspect="1" noChangeArrowheads="1"/>
          </p:cNvPicPr>
          <p:nvPr/>
        </p:nvPicPr>
        <p:blipFill>
          <a:blip r:embed="rId4"/>
          <a:srcRect/>
          <a:stretch>
            <a:fillRect/>
          </a:stretch>
        </p:blipFill>
        <p:spPr bwMode="auto">
          <a:xfrm>
            <a:off x="9853200" y="4629600"/>
            <a:ext cx="644104" cy="630000"/>
          </a:xfrm>
          <a:prstGeom prst="rect">
            <a:avLst/>
          </a:prstGeom>
          <a:noFill/>
          <a:ln w="9525">
            <a:noFill/>
            <a:miter lim="800000"/>
            <a:headEnd/>
            <a:tailEnd/>
          </a:ln>
          <a:effectLst/>
        </p:spPr>
      </p:pic>
      <p:sp>
        <p:nvSpPr>
          <p:cNvPr id="48" name="Freeform 47"/>
          <p:cNvSpPr/>
          <p:nvPr/>
        </p:nvSpPr>
        <p:spPr>
          <a:xfrm>
            <a:off x="5058137" y="3237053"/>
            <a:ext cx="1516283" cy="466846"/>
          </a:xfrm>
          <a:custGeom>
            <a:avLst/>
            <a:gdLst>
              <a:gd name="connsiteX0" fmla="*/ 1516283 w 1516283"/>
              <a:gd name="connsiteY0" fmla="*/ 235352 h 466846"/>
              <a:gd name="connsiteX1" fmla="*/ 532435 w 1516283"/>
              <a:gd name="connsiteY1" fmla="*/ 38582 h 466846"/>
              <a:gd name="connsiteX2" fmla="*/ 0 w 1516283"/>
              <a:gd name="connsiteY2" fmla="*/ 466846 h 466846"/>
              <a:gd name="connsiteX3" fmla="*/ 0 w 1516283"/>
              <a:gd name="connsiteY3" fmla="*/ 466846 h 466846"/>
            </a:gdLst>
            <a:ahLst/>
            <a:cxnLst>
              <a:cxn ang="0">
                <a:pos x="connsiteX0" y="connsiteY0"/>
              </a:cxn>
              <a:cxn ang="0">
                <a:pos x="connsiteX1" y="connsiteY1"/>
              </a:cxn>
              <a:cxn ang="0">
                <a:pos x="connsiteX2" y="connsiteY2"/>
              </a:cxn>
              <a:cxn ang="0">
                <a:pos x="connsiteX3" y="connsiteY3"/>
              </a:cxn>
            </a:cxnLst>
            <a:rect l="l" t="t" r="r" b="b"/>
            <a:pathLst>
              <a:path w="1516283" h="466846">
                <a:moveTo>
                  <a:pt x="1516283" y="235352"/>
                </a:moveTo>
                <a:cubicBezTo>
                  <a:pt x="1150716" y="117676"/>
                  <a:pt x="785149" y="0"/>
                  <a:pt x="532435" y="38582"/>
                </a:cubicBezTo>
                <a:cubicBezTo>
                  <a:pt x="279721" y="77164"/>
                  <a:pt x="0" y="466846"/>
                  <a:pt x="0" y="466846"/>
                </a:cubicBezTo>
                <a:lnTo>
                  <a:pt x="0" y="466846"/>
                </a:lnTo>
              </a:path>
            </a:pathLst>
          </a:custGeom>
          <a:ln>
            <a:solidFill>
              <a:srgbClr val="7030A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ZA"/>
          </a:p>
        </p:txBody>
      </p:sp>
      <p:sp>
        <p:nvSpPr>
          <p:cNvPr id="46" name="Oval 45"/>
          <p:cNvSpPr/>
          <p:nvPr/>
        </p:nvSpPr>
        <p:spPr>
          <a:xfrm>
            <a:off x="4961778" y="3596865"/>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4678362" y="3333401"/>
            <a:ext cx="527709" cy="261610"/>
          </a:xfrm>
          <a:prstGeom prst="rect">
            <a:avLst/>
          </a:prstGeom>
          <a:noFill/>
        </p:spPr>
        <p:txBody>
          <a:bodyPr wrap="none" rtlCol="0">
            <a:spAutoFit/>
          </a:bodyPr>
          <a:lstStyle/>
          <a:p>
            <a:r>
              <a:rPr lang="en-ZA" sz="1100" b="1" dirty="0"/>
              <a:t>Togo</a:t>
            </a:r>
          </a:p>
        </p:txBody>
      </p:sp>
      <p:sp>
        <p:nvSpPr>
          <p:cNvPr id="47" name="TextBox 46"/>
          <p:cNvSpPr txBox="1"/>
          <p:nvPr/>
        </p:nvSpPr>
        <p:spPr>
          <a:xfrm>
            <a:off x="663873" y="2004240"/>
            <a:ext cx="1606530" cy="430887"/>
          </a:xfrm>
          <a:prstGeom prst="rect">
            <a:avLst/>
          </a:prstGeom>
          <a:noFill/>
        </p:spPr>
        <p:txBody>
          <a:bodyPr wrap="none" rtlCol="0">
            <a:spAutoFit/>
          </a:bodyPr>
          <a:lstStyle/>
          <a:p>
            <a:r>
              <a:rPr lang="en-ZA" sz="1100" b="1" dirty="0"/>
              <a:t>OER Commons</a:t>
            </a:r>
            <a:br>
              <a:rPr lang="en-ZA" sz="1100" b="1" dirty="0"/>
            </a:br>
            <a:r>
              <a:rPr lang="en-ZA" sz="1100" b="1" dirty="0"/>
              <a:t>UNESCO ICT CFT Hub</a:t>
            </a:r>
          </a:p>
        </p:txBody>
      </p:sp>
      <p:pic>
        <p:nvPicPr>
          <p:cNvPr id="38915" name="Picture 3"/>
          <p:cNvPicPr>
            <a:picLocks noChangeAspect="1" noChangeArrowheads="1"/>
          </p:cNvPicPr>
          <p:nvPr/>
        </p:nvPicPr>
        <p:blipFill>
          <a:blip r:embed="rId5" cstate="print"/>
          <a:srcRect/>
          <a:stretch>
            <a:fillRect/>
          </a:stretch>
        </p:blipFill>
        <p:spPr bwMode="auto">
          <a:xfrm>
            <a:off x="8141344" y="1441290"/>
            <a:ext cx="435497" cy="252588"/>
          </a:xfrm>
          <a:prstGeom prst="rect">
            <a:avLst/>
          </a:prstGeom>
          <a:noFill/>
          <a:ln w="9525">
            <a:noFill/>
            <a:miter lim="800000"/>
            <a:headEnd/>
            <a:tailEnd/>
          </a:ln>
          <a:effectLst/>
        </p:spPr>
      </p:pic>
      <p:pic>
        <p:nvPicPr>
          <p:cNvPr id="38916" name="Picture 4"/>
          <p:cNvPicPr>
            <a:picLocks noChangeAspect="1" noChangeArrowheads="1"/>
          </p:cNvPicPr>
          <p:nvPr/>
        </p:nvPicPr>
        <p:blipFill>
          <a:blip r:embed="rId6"/>
          <a:srcRect/>
          <a:stretch>
            <a:fillRect/>
          </a:stretch>
        </p:blipFill>
        <p:spPr bwMode="auto">
          <a:xfrm>
            <a:off x="9853200" y="4629600"/>
            <a:ext cx="620455" cy="630000"/>
          </a:xfrm>
          <a:prstGeom prst="rect">
            <a:avLst/>
          </a:prstGeom>
          <a:noFill/>
          <a:ln w="9525">
            <a:noFill/>
            <a:miter lim="800000"/>
            <a:headEnd/>
            <a:tailEnd/>
          </a:ln>
          <a:effectLst/>
        </p:spPr>
      </p:pic>
      <p:pic>
        <p:nvPicPr>
          <p:cNvPr id="38917" name="Picture 5"/>
          <p:cNvPicPr>
            <a:picLocks noChangeAspect="1" noChangeArrowheads="1"/>
          </p:cNvPicPr>
          <p:nvPr/>
        </p:nvPicPr>
        <p:blipFill>
          <a:blip r:embed="rId7"/>
          <a:srcRect/>
          <a:stretch>
            <a:fillRect/>
          </a:stretch>
        </p:blipFill>
        <p:spPr bwMode="auto">
          <a:xfrm>
            <a:off x="10548001" y="4623175"/>
            <a:ext cx="605981" cy="615600"/>
          </a:xfrm>
          <a:prstGeom prst="rect">
            <a:avLst/>
          </a:prstGeom>
          <a:noFill/>
          <a:ln w="9525">
            <a:noFill/>
            <a:miter lim="800000"/>
            <a:headEnd/>
            <a:tailEnd/>
          </a:ln>
          <a:effectLst/>
        </p:spPr>
      </p:pic>
      <p:pic>
        <p:nvPicPr>
          <p:cNvPr id="38918" name="Picture 6"/>
          <p:cNvPicPr>
            <a:picLocks noChangeAspect="1" noChangeArrowheads="1"/>
          </p:cNvPicPr>
          <p:nvPr/>
        </p:nvPicPr>
        <p:blipFill>
          <a:blip r:embed="rId8"/>
          <a:srcRect/>
          <a:stretch>
            <a:fillRect/>
          </a:stretch>
        </p:blipFill>
        <p:spPr bwMode="auto">
          <a:xfrm>
            <a:off x="11229493" y="4606002"/>
            <a:ext cx="620455" cy="630000"/>
          </a:xfrm>
          <a:prstGeom prst="rect">
            <a:avLst/>
          </a:prstGeom>
          <a:noFill/>
          <a:ln w="9525">
            <a:noFill/>
            <a:miter lim="800000"/>
            <a:headEnd/>
            <a:tailEnd/>
          </a:ln>
          <a:effectLst/>
        </p:spPr>
      </p:pic>
      <p:pic>
        <p:nvPicPr>
          <p:cNvPr id="38919" name="Picture 7"/>
          <p:cNvPicPr>
            <a:picLocks noChangeAspect="1" noChangeArrowheads="1"/>
          </p:cNvPicPr>
          <p:nvPr/>
        </p:nvPicPr>
        <p:blipFill>
          <a:blip r:embed="rId9" cstate="print"/>
          <a:srcRect/>
          <a:stretch>
            <a:fillRect/>
          </a:stretch>
        </p:blipFill>
        <p:spPr bwMode="auto">
          <a:xfrm>
            <a:off x="9885600" y="5443200"/>
            <a:ext cx="1213695" cy="428400"/>
          </a:xfrm>
          <a:prstGeom prst="rect">
            <a:avLst/>
          </a:prstGeom>
          <a:noFill/>
          <a:ln w="9525">
            <a:noFill/>
            <a:miter lim="800000"/>
            <a:headEnd/>
            <a:tailEnd/>
          </a:ln>
          <a:effectLst/>
        </p:spPr>
      </p:pic>
      <p:sp>
        <p:nvSpPr>
          <p:cNvPr id="50" name="Isosceles Triangle 49"/>
          <p:cNvSpPr/>
          <p:nvPr/>
        </p:nvSpPr>
        <p:spPr>
          <a:xfrm rot="17248656">
            <a:off x="1593312" y="-123473"/>
            <a:ext cx="4526834" cy="6905346"/>
          </a:xfrm>
          <a:prstGeom prst="triangle">
            <a:avLst>
              <a:gd name="adj" fmla="val 51018"/>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Oval 44"/>
          <p:cNvSpPr/>
          <p:nvPr/>
        </p:nvSpPr>
        <p:spPr>
          <a:xfrm>
            <a:off x="414857" y="2140386"/>
            <a:ext cx="200376" cy="186636"/>
          </a:xfrm>
          <a:prstGeom prst="ellipse">
            <a:avLst/>
          </a:prstGeom>
          <a:solidFill>
            <a:srgbClr val="FC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50"/>
          <p:cNvSpPr/>
          <p:nvPr/>
        </p:nvSpPr>
        <p:spPr>
          <a:xfrm>
            <a:off x="3923822" y="5822065"/>
            <a:ext cx="3750197" cy="50928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900" dirty="0">
                <a:solidFill>
                  <a:srgbClr val="004568"/>
                </a:solidFill>
              </a:rPr>
              <a:t>https://www.oercommons.org/hubs/UNESCO</a:t>
            </a:r>
          </a:p>
        </p:txBody>
      </p:sp>
      <p:sp>
        <p:nvSpPr>
          <p:cNvPr id="52" name="Oval 51"/>
          <p:cNvSpPr/>
          <p:nvPr/>
        </p:nvSpPr>
        <p:spPr>
          <a:xfrm>
            <a:off x="3788229" y="5910943"/>
            <a:ext cx="315686" cy="315686"/>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3" name="Picture 3"/>
          <p:cNvPicPr>
            <a:picLocks noChangeAspect="1" noChangeArrowheads="1"/>
          </p:cNvPicPr>
          <p:nvPr/>
        </p:nvPicPr>
        <p:blipFill>
          <a:blip r:embed="rId5" cstate="print"/>
          <a:srcRect/>
          <a:stretch>
            <a:fillRect/>
          </a:stretch>
        </p:blipFill>
        <p:spPr bwMode="auto">
          <a:xfrm>
            <a:off x="3620000" y="5947694"/>
            <a:ext cx="435497" cy="252588"/>
          </a:xfrm>
          <a:prstGeom prst="rect">
            <a:avLst/>
          </a:prstGeom>
          <a:noFill/>
          <a:ln w="9525">
            <a:noFill/>
            <a:miter lim="800000"/>
            <a:headEnd/>
            <a:tailEnd/>
          </a:ln>
          <a:effectLst/>
        </p:spPr>
      </p:pic>
      <p:sp>
        <p:nvSpPr>
          <p:cNvPr id="54" name="Rectangular Callout 53"/>
          <p:cNvSpPr/>
          <p:nvPr/>
        </p:nvSpPr>
        <p:spPr>
          <a:xfrm>
            <a:off x="11134846" y="1620456"/>
            <a:ext cx="752354" cy="474562"/>
          </a:xfrm>
          <a:prstGeom prst="wedgeRectCallout">
            <a:avLst>
              <a:gd name="adj1" fmla="val -91602"/>
              <a:gd name="adj2" fmla="val 3567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ZA" sz="1200" b="1" dirty="0">
                <a:solidFill>
                  <a:srgbClr val="004568"/>
                </a:solidFill>
              </a:rPr>
              <a:t>French</a:t>
            </a:r>
          </a:p>
        </p:txBody>
      </p:sp>
      <p:sp>
        <p:nvSpPr>
          <p:cNvPr id="55" name="Rectangular Callout 54"/>
          <p:cNvSpPr/>
          <p:nvPr/>
        </p:nvSpPr>
        <p:spPr>
          <a:xfrm>
            <a:off x="11287245" y="1992775"/>
            <a:ext cx="752354" cy="474562"/>
          </a:xfrm>
          <a:prstGeom prst="wedgeRectCallout">
            <a:avLst>
              <a:gd name="adj1" fmla="val -91602"/>
              <a:gd name="adj2" fmla="val 3567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200" b="1" dirty="0">
                <a:solidFill>
                  <a:srgbClr val="004568"/>
                </a:solidFill>
              </a:rPr>
              <a:t>English</a:t>
            </a:r>
          </a:p>
        </p:txBody>
      </p:sp>
      <p:sp>
        <p:nvSpPr>
          <p:cNvPr id="56" name="Rectangular Callout 63">
            <a:extLst>
              <a:ext uri="{FF2B5EF4-FFF2-40B4-BE49-F238E27FC236}">
                <a16:creationId xmlns:a16="http://schemas.microsoft.com/office/drawing/2014/main" id="{6991CF61-F6B7-400F-8FC3-61143B297282}"/>
              </a:ext>
            </a:extLst>
          </p:cNvPr>
          <p:cNvSpPr/>
          <p:nvPr/>
        </p:nvSpPr>
        <p:spPr>
          <a:xfrm>
            <a:off x="10948760" y="2602375"/>
            <a:ext cx="1030146" cy="474562"/>
          </a:xfrm>
          <a:prstGeom prst="wedgeRectCallout">
            <a:avLst>
              <a:gd name="adj1" fmla="val -91602"/>
              <a:gd name="adj2" fmla="val 35671"/>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b="1" dirty="0">
                <a:solidFill>
                  <a:schemeClr val="bg1"/>
                </a:solidFill>
              </a:rPr>
              <a:t>Portuguese</a:t>
            </a:r>
          </a:p>
        </p:txBody>
      </p:sp>
      <p:sp>
        <p:nvSpPr>
          <p:cNvPr id="57" name="Rectangular Callout 54">
            <a:extLst>
              <a:ext uri="{FF2B5EF4-FFF2-40B4-BE49-F238E27FC236}">
                <a16:creationId xmlns:a16="http://schemas.microsoft.com/office/drawing/2014/main" id="{32931815-B758-484C-9903-03F93D64FABF}"/>
              </a:ext>
            </a:extLst>
          </p:cNvPr>
          <p:cNvSpPr/>
          <p:nvPr/>
        </p:nvSpPr>
        <p:spPr>
          <a:xfrm>
            <a:off x="11099295" y="3025853"/>
            <a:ext cx="752354" cy="474562"/>
          </a:xfrm>
          <a:prstGeom prst="wedgeRectCallout">
            <a:avLst>
              <a:gd name="adj1" fmla="val -91602"/>
              <a:gd name="adj2" fmla="val 35671"/>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200" b="1" dirty="0">
                <a:solidFill>
                  <a:schemeClr val="bg1"/>
                </a:solidFill>
              </a:rPr>
              <a:t>Arabic</a:t>
            </a:r>
          </a:p>
        </p:txBody>
      </p:sp>
    </p:spTree>
    <p:extLst>
      <p:ext uri="{BB962C8B-B14F-4D97-AF65-F5344CB8AC3E}">
        <p14:creationId xmlns:p14="http://schemas.microsoft.com/office/powerpoint/2010/main" val="38495893"/>
      </p:ext>
    </p:extLst>
  </p:cSld>
  <p:clrMapOvr>
    <a:masterClrMapping/>
  </p:clrMapOvr>
  <p:transition>
    <p:fade/>
  </p:transition>
</p:sld>
</file>

<file path=ppt/theme/theme1.xml><?xml version="1.0" encoding="utf-8"?>
<a:theme xmlns:a="http://schemas.openxmlformats.org/drawingml/2006/main" name="tf16401424">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0ED03E-47FC-4860-B2C9-DA5C377EAA2D}" vid="{600A14AD-66E6-4CC8-A6FA-E99B17BED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D8B9BF0B365C4AAFE727B2F35A8F0D" ma:contentTypeVersion="14" ma:contentTypeDescription="Create a new document." ma:contentTypeScope="" ma:versionID="b4299ff57f8593eb4073883456e7d61d">
  <xsd:schema xmlns:xsd="http://www.w3.org/2001/XMLSchema" xmlns:xs="http://www.w3.org/2001/XMLSchema" xmlns:p="http://schemas.microsoft.com/office/2006/metadata/properties" xmlns:ns2="a7bb0c64-b6aa-4f80-8406-ac066f33ff26" xmlns:ns3="85282a53-827d-4236-8de6-76a7d51d147d" targetNamespace="http://schemas.microsoft.com/office/2006/metadata/properties" ma:root="true" ma:fieldsID="b582f114cbd875c2269907e7b760e78b" ns2:_="" ns3:_="">
    <xsd:import namespace="a7bb0c64-b6aa-4f80-8406-ac066f33ff26"/>
    <xsd:import namespace="85282a53-827d-4236-8de6-76a7d51d14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b0c64-b6aa-4f80-8406-ac066f33ff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5282a53-827d-4236-8de6-76a7d51d147d">
      <UserInfo>
        <DisplayName>Neil Butcher</DisplayName>
        <AccountId>14</AccountId>
        <AccountType/>
      </UserInfo>
    </SharedWithUsers>
  </documentManagement>
</p:properties>
</file>

<file path=customXml/itemProps1.xml><?xml version="1.0" encoding="utf-8"?>
<ds:datastoreItem xmlns:ds="http://schemas.openxmlformats.org/officeDocument/2006/customXml" ds:itemID="{84E1083C-434B-43E2-A2F4-4AA521D20ADD}">
  <ds:schemaRefs>
    <ds:schemaRef ds:uri="http://schemas.microsoft.com/sharepoint/v3/contenttype/forms"/>
  </ds:schemaRefs>
</ds:datastoreItem>
</file>

<file path=customXml/itemProps2.xml><?xml version="1.0" encoding="utf-8"?>
<ds:datastoreItem xmlns:ds="http://schemas.openxmlformats.org/officeDocument/2006/customXml" ds:itemID="{2A55DE6C-ED01-4A91-9F6D-C9FD8BAA86C2}"/>
</file>

<file path=customXml/itemProps3.xml><?xml version="1.0" encoding="utf-8"?>
<ds:datastoreItem xmlns:ds="http://schemas.openxmlformats.org/officeDocument/2006/customXml" ds:itemID="{239CA6AF-C6EA-4B06-A760-786A680C9BF9}">
  <ds:schemaRefs>
    <ds:schemaRef ds:uri="85282a53-827d-4236-8de6-76a7d51d147d"/>
    <ds:schemaRef ds:uri="http://www.w3.org/XML/1998/namespace"/>
    <ds:schemaRef ds:uri="http://purl.org/dc/terms/"/>
    <ds:schemaRef ds:uri="5dff5a4c-7dbd-480b-b91d-4bd485a73ee2"/>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tf16401424</Template>
  <TotalTime>830</TotalTime>
  <Words>1780</Words>
  <Application>Microsoft Office PowerPoint</Application>
  <PresentationFormat>Widescreen</PresentationFormat>
  <Paragraphs>352</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Articulate Extrabold</vt:lpstr>
      <vt:lpstr>Calibri</vt:lpstr>
      <vt:lpstr>Franklin Gothic Book</vt:lpstr>
      <vt:lpstr>Helvetica</vt:lpstr>
      <vt:lpstr>Segoe UI</vt:lpstr>
      <vt:lpstr>Segoe UI Light</vt:lpstr>
      <vt:lpstr>Segoe UI Semibold</vt:lpstr>
      <vt:lpstr>tf16401424</vt:lpstr>
      <vt:lpstr>PowerPoint Presentation</vt:lpstr>
      <vt:lpstr>PowerPoint Presentation</vt:lpstr>
      <vt:lpstr>PowerPoint Presentation</vt:lpstr>
      <vt:lpstr>OER in Action │ UNESCO ICT CFT Courses Timeline</vt:lpstr>
      <vt:lpstr>OER in Action │ UNESCO ICT CFT Courses Timeline</vt:lpstr>
      <vt:lpstr>OER in Action │ UNESCO ICT CFT Courses Timeline</vt:lpstr>
      <vt:lpstr>OER in Action │ UNESCO ICT CFT Courses Timeline</vt:lpstr>
      <vt:lpstr>OER in Action │ UNESCO ICT CFT Courses Timeline</vt:lpstr>
      <vt:lpstr>OER in Action │ UNESCO ICT CFT Courses Timeline</vt:lpstr>
      <vt:lpstr>OER in Action │ UNESCO ICT CFT Courses Timeline</vt:lpstr>
      <vt:lpstr>OER in Action │ UNESCO ICT CFT Courses Timeline</vt:lpstr>
      <vt:lpstr>OER in Action │ UNESCO ICT CFT Courses Timeline</vt:lpstr>
      <vt:lpstr>OER in Action │ UNESCO ICT CFT Courses Timeline</vt:lpstr>
      <vt:lpstr>OER in Action │ UNESCO ICT CFT Courses Timeline</vt:lpstr>
      <vt:lpstr>OER in Action │ UNESCO ICT CFT Courses Timeline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dc:creator>
  <cp:lastModifiedBy>Andrew Moore</cp:lastModifiedBy>
  <cp:revision>146</cp:revision>
  <dcterms:created xsi:type="dcterms:W3CDTF">2017-10-09T11:12:52Z</dcterms:created>
  <dcterms:modified xsi:type="dcterms:W3CDTF">2021-04-16T14:47:34Z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0x01010027D8B9BF0B365C4AAFE727B2F35A8F0D</vt:lpwstr>
  </property>
</Properties>
</file>